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22.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4.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0.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3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3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3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34.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3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36.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37.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38.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39.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40.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4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45.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46.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47.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48.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49.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50.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51.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52.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53.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54.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55.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56" r:id="rId5"/>
    <p:sldId id="308" r:id="rId6"/>
    <p:sldId id="330" r:id="rId7"/>
    <p:sldId id="333" r:id="rId8"/>
    <p:sldId id="329" r:id="rId9"/>
    <p:sldId id="298" r:id="rId10"/>
    <p:sldId id="382" r:id="rId11"/>
    <p:sldId id="371" r:id="rId12"/>
    <p:sldId id="373" r:id="rId13"/>
    <p:sldId id="395" r:id="rId14"/>
    <p:sldId id="374" r:id="rId15"/>
    <p:sldId id="375" r:id="rId16"/>
    <p:sldId id="339" r:id="rId17"/>
    <p:sldId id="370" r:id="rId18"/>
    <p:sldId id="368" r:id="rId19"/>
    <p:sldId id="396" r:id="rId20"/>
    <p:sldId id="334" r:id="rId21"/>
    <p:sldId id="366" r:id="rId22"/>
    <p:sldId id="381" r:id="rId23"/>
    <p:sldId id="369" r:id="rId24"/>
    <p:sldId id="365" r:id="rId25"/>
    <p:sldId id="363" r:id="rId26"/>
    <p:sldId id="364" r:id="rId27"/>
    <p:sldId id="397" r:id="rId28"/>
    <p:sldId id="367" r:id="rId29"/>
    <p:sldId id="379" r:id="rId30"/>
    <p:sldId id="402" r:id="rId31"/>
    <p:sldId id="398" r:id="rId32"/>
    <p:sldId id="399" r:id="rId33"/>
    <p:sldId id="400" r:id="rId34"/>
    <p:sldId id="362" r:id="rId35"/>
    <p:sldId id="387" r:id="rId36"/>
    <p:sldId id="355" r:id="rId37"/>
    <p:sldId id="401" r:id="rId38"/>
    <p:sldId id="383" r:id="rId39"/>
    <p:sldId id="403" r:id="rId40"/>
    <p:sldId id="388" r:id="rId41"/>
    <p:sldId id="378" r:id="rId42"/>
    <p:sldId id="321" r:id="rId43"/>
    <p:sldId id="380" r:id="rId44"/>
    <p:sldId id="361" r:id="rId45"/>
    <p:sldId id="372" r:id="rId46"/>
    <p:sldId id="377" r:id="rId47"/>
    <p:sldId id="314" r:id="rId48"/>
    <p:sldId id="354" r:id="rId49"/>
    <p:sldId id="358" r:id="rId50"/>
    <p:sldId id="309" r:id="rId51"/>
    <p:sldId id="356" r:id="rId52"/>
    <p:sldId id="389" r:id="rId53"/>
    <p:sldId id="390" r:id="rId54"/>
    <p:sldId id="391" r:id="rId55"/>
    <p:sldId id="392" r:id="rId56"/>
    <p:sldId id="393" r:id="rId57"/>
    <p:sldId id="394" r:id="rId58"/>
    <p:sldId id="295" r:id="rId59"/>
    <p:sldId id="263" r:id="rId60"/>
  </p:sldIdLst>
  <p:sldSz cx="12192000" cy="6858000"/>
  <p:notesSz cx="7010400" cy="9396413"/>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24"/>
    <a:srgbClr val="FEE1DE"/>
    <a:srgbClr val="0057AC"/>
    <a:srgbClr val="7FE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81404" autoAdjust="0"/>
  </p:normalViewPr>
  <p:slideViewPr>
    <p:cSldViewPr snapToGrid="0" snapToObjects="1">
      <p:cViewPr varScale="1">
        <p:scale>
          <a:sx n="73" d="100"/>
          <a:sy n="73" d="100"/>
        </p:scale>
        <p:origin x="912" y="72"/>
      </p:cViewPr>
      <p:guideLst>
        <p:guide orient="horz" pos="2160"/>
        <p:guide pos="3840"/>
      </p:guideLst>
    </p:cSldViewPr>
  </p:slideViewPr>
  <p:outlineViewPr>
    <p:cViewPr>
      <p:scale>
        <a:sx n="33" d="100"/>
        <a:sy n="33" d="100"/>
      </p:scale>
      <p:origin x="0" y="-630"/>
    </p:cViewPr>
  </p:outlineViewPr>
  <p:notesTextViewPr>
    <p:cViewPr>
      <p:scale>
        <a:sx n="1" d="1"/>
        <a:sy n="1" d="1"/>
      </p:scale>
      <p:origin x="0" y="0"/>
    </p:cViewPr>
  </p:notesTextViewPr>
  <p:sorterViewPr>
    <p:cViewPr>
      <p:scale>
        <a:sx n="100" d="100"/>
        <a:sy n="100" d="100"/>
      </p:scale>
      <p:origin x="0" y="-588"/>
    </p:cViewPr>
  </p:sorterViewPr>
  <p:notesViewPr>
    <p:cSldViewPr snapToGrid="0" snapToObjects="1">
      <p:cViewPr varScale="1">
        <p:scale>
          <a:sx n="85" d="100"/>
          <a:sy n="85" d="100"/>
        </p:scale>
        <p:origin x="384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8" Type="http://schemas.openxmlformats.org/officeDocument/2006/relationships/hyperlink" Target="https://vieetudiante.umontreal.ca/a-propos/service/consultation-psychologique" TargetMode="External"/><Relationship Id="rId3" Type="http://schemas.openxmlformats.org/officeDocument/2006/relationships/hyperlink" Target="https://vieetudiante.umontreal.ca/" TargetMode="External"/><Relationship Id="rId7" Type="http://schemas.openxmlformats.org/officeDocument/2006/relationships/hyperlink" Target="https://www.faecum.qc.ca/services/programme-mieux-etre" TargetMode="External"/><Relationship Id="rId2" Type="http://schemas.openxmlformats.org/officeDocument/2006/relationships/hyperlink" Target="https://saisonsesp.umontreal.ca/accueil/" TargetMode="External"/><Relationship Id="rId1" Type="http://schemas.openxmlformats.org/officeDocument/2006/relationships/hyperlink" Target="https://www.umontreal.ca/etre-bien" TargetMode="External"/><Relationship Id="rId6" Type="http://schemas.openxmlformats.org/officeDocument/2006/relationships/hyperlink" Target="https://respect.umontreal.ca/accueil/" TargetMode="External"/><Relationship Id="rId5" Type="http://schemas.openxmlformats.org/officeDocument/2006/relationships/hyperlink" Target="https://vieetudiante.umontreal.ca/a-propos/service/clinique-medicale-soins-infirmiers" TargetMode="External"/><Relationship Id="rId4" Type="http://schemas.openxmlformats.org/officeDocument/2006/relationships/hyperlink" Target="https://vieetudiante.umontreal.ca/a-propos/service/soutien-etudiants-situation-handicap"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vieetudiante.umontreal.ca/a-propos/service/soutien-etudiants-situation-handicap" TargetMode="External"/><Relationship Id="rId3" Type="http://schemas.openxmlformats.org/officeDocument/2006/relationships/hyperlink" Target="https://vieetudiante.umontreal.ca/a-propos/service/clinique-medicale-soins-infirmiers" TargetMode="External"/><Relationship Id="rId7" Type="http://schemas.openxmlformats.org/officeDocument/2006/relationships/hyperlink" Target="https://vieetudiante.umontreal.ca/a-propos/service/consultation-psychologique" TargetMode="External"/><Relationship Id="rId2" Type="http://schemas.openxmlformats.org/officeDocument/2006/relationships/hyperlink" Target="https://saisonsesp.umontreal.ca/accueil/" TargetMode="External"/><Relationship Id="rId1" Type="http://schemas.openxmlformats.org/officeDocument/2006/relationships/hyperlink" Target="https://www.umontreal.ca/etre-bien" TargetMode="External"/><Relationship Id="rId6" Type="http://schemas.openxmlformats.org/officeDocument/2006/relationships/hyperlink" Target="https://vieetudiante.umontreal.ca/" TargetMode="External"/><Relationship Id="rId5" Type="http://schemas.openxmlformats.org/officeDocument/2006/relationships/hyperlink" Target="https://www.faecum.qc.ca/services/programme-mieux-etre" TargetMode="External"/><Relationship Id="rId4" Type="http://schemas.openxmlformats.org/officeDocument/2006/relationships/hyperlink" Target="https://respect.umontreal.ca/accuei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B52B1-511D-4F89-9701-366FA20CA95D}"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fr-FR"/>
        </a:p>
      </dgm:t>
    </dgm:pt>
    <dgm:pt modelId="{2717810B-0F24-474B-8125-F969EF3F23E6}">
      <dgm:prSet phldrT="[Texte]"/>
      <dgm:spPr/>
      <dgm:t>
        <a:bodyPr/>
        <a:lstStyle/>
        <a:p>
          <a:r>
            <a:rPr lang="fr-FR">
              <a:hlinkClick xmlns:r="http://schemas.openxmlformats.org/officeDocument/2006/relationships" r:id="rId1">
                <a:extLst>
                  <a:ext uri="{A12FA001-AC4F-418D-AE19-62706E023703}">
                    <ahyp:hlinkClr xmlns:ahyp="http://schemas.microsoft.com/office/drawing/2018/hyperlinkcolor" val="tx"/>
                  </a:ext>
                </a:extLst>
              </a:hlinkClick>
            </a:rPr>
            <a:t>Être bien</a:t>
          </a:r>
          <a:endParaRPr lang="fr-FR" dirty="0"/>
        </a:p>
      </dgm:t>
    </dgm:pt>
    <dgm:pt modelId="{0C6460A6-E70A-49FF-A583-439F5A5EB19C}" type="parTrans" cxnId="{7AFF5A6F-65F3-4E6A-83FE-CB72216A3F1B}">
      <dgm:prSet/>
      <dgm:spPr/>
      <dgm:t>
        <a:bodyPr/>
        <a:lstStyle/>
        <a:p>
          <a:endParaRPr lang="fr-FR"/>
        </a:p>
      </dgm:t>
    </dgm:pt>
    <dgm:pt modelId="{369A5711-881C-4184-9183-788E25A8F397}" type="sibTrans" cxnId="{7AFF5A6F-65F3-4E6A-83FE-CB72216A3F1B}">
      <dgm:prSet/>
      <dgm:spPr/>
      <dgm:t>
        <a:bodyPr/>
        <a:lstStyle/>
        <a:p>
          <a:endParaRPr lang="fr-FR"/>
        </a:p>
      </dgm:t>
    </dgm:pt>
    <dgm:pt modelId="{C3E37188-C9A0-4C4B-ACDD-B3EE0CCCD35E}">
      <dgm:prSet phldrT="[Texte]" custT="1"/>
      <dgm:spPr/>
      <dgm:t>
        <a:bodyPr/>
        <a:lstStyle/>
        <a:p>
          <a:r>
            <a:rPr lang="fr-FR" sz="1600" b="0">
              <a:hlinkClick xmlns:r="http://schemas.openxmlformats.org/officeDocument/2006/relationships" r:id="rId2">
                <a:extLst>
                  <a:ext uri="{A12FA001-AC4F-418D-AE19-62706E023703}">
                    <ahyp:hlinkClr xmlns:ahyp="http://schemas.microsoft.com/office/drawing/2018/hyperlinkcolor" val="tx"/>
                  </a:ext>
                </a:extLst>
              </a:hlinkClick>
            </a:rPr>
            <a:t>Les Saisons </a:t>
          </a:r>
          <a:r>
            <a:rPr lang="fr-FR" sz="1600" b="0"/>
            <a:t>A</a:t>
          </a:r>
          <a:r>
            <a:rPr lang="fr-FR" sz="1300"/>
            <a:t>teliers pour cycles sup.</a:t>
          </a:r>
          <a:endParaRPr lang="fr-FR" sz="1300" dirty="0"/>
        </a:p>
      </dgm:t>
    </dgm:pt>
    <dgm:pt modelId="{C495251D-EEB4-4E1D-BD12-CB122FD9F0F9}" type="parTrans" cxnId="{9FF8ED70-D997-444D-AFF5-037EDFD102E3}">
      <dgm:prSet/>
      <dgm:spPr/>
      <dgm:t>
        <a:bodyPr/>
        <a:lstStyle/>
        <a:p>
          <a:endParaRPr lang="fr-FR"/>
        </a:p>
      </dgm:t>
    </dgm:pt>
    <dgm:pt modelId="{CB74C1E2-30CB-415A-9077-CA9B4A7E4F57}" type="sibTrans" cxnId="{9FF8ED70-D997-444D-AFF5-037EDFD102E3}">
      <dgm:prSet/>
      <dgm:spPr/>
      <dgm:t>
        <a:bodyPr/>
        <a:lstStyle/>
        <a:p>
          <a:endParaRPr lang="fr-FR"/>
        </a:p>
      </dgm:t>
    </dgm:pt>
    <dgm:pt modelId="{45C2B621-0D78-4F1C-B783-1EE6D843076D}">
      <dgm:prSet phldrT="[Texte]" custT="1"/>
      <dgm:spPr/>
      <dgm:t>
        <a:bodyPr/>
        <a:lstStyle/>
        <a:p>
          <a:r>
            <a:rPr lang="fr-FR" sz="1600">
              <a:hlinkClick xmlns:r="http://schemas.openxmlformats.org/officeDocument/2006/relationships" r:id="rId3">
                <a:extLst>
                  <a:ext uri="{A12FA001-AC4F-418D-AE19-62706E023703}">
                    <ahyp:hlinkClr xmlns:ahyp="http://schemas.microsoft.com/office/drawing/2018/hyperlinkcolor" val="tx"/>
                  </a:ext>
                </a:extLst>
              </a:hlinkClick>
            </a:rPr>
            <a:t>Services à la vie étudiante</a:t>
          </a:r>
          <a:endParaRPr lang="fr-FR" sz="1600" dirty="0"/>
        </a:p>
      </dgm:t>
    </dgm:pt>
    <dgm:pt modelId="{DB2AEEC8-F55A-4317-8F77-440790DFFFC4}" type="parTrans" cxnId="{CDCC61DF-18B5-4ABF-931F-F12B7D8213DA}">
      <dgm:prSet/>
      <dgm:spPr/>
      <dgm:t>
        <a:bodyPr/>
        <a:lstStyle/>
        <a:p>
          <a:endParaRPr lang="fr-FR"/>
        </a:p>
      </dgm:t>
    </dgm:pt>
    <dgm:pt modelId="{2D9D7CA5-607E-4DD7-956E-508B85749CF1}" type="sibTrans" cxnId="{CDCC61DF-18B5-4ABF-931F-F12B7D8213DA}">
      <dgm:prSet/>
      <dgm:spPr/>
      <dgm:t>
        <a:bodyPr/>
        <a:lstStyle/>
        <a:p>
          <a:endParaRPr lang="fr-FR"/>
        </a:p>
      </dgm:t>
    </dgm:pt>
    <dgm:pt modelId="{4025E3F3-87AD-4029-AAA9-02C0438AE116}">
      <dgm:prSet phldrT="[Texte]"/>
      <dgm:spPr/>
      <dgm:t>
        <a:bodyPr/>
        <a:lstStyle/>
        <a:p>
          <a:r>
            <a:rPr lang="fr-FR">
              <a:hlinkClick xmlns:r="http://schemas.openxmlformats.org/officeDocument/2006/relationships" r:id="rId4">
                <a:extLst>
                  <a:ext uri="{A12FA001-AC4F-418D-AE19-62706E023703}">
                    <ahyp:hlinkClr xmlns:ahyp="http://schemas.microsoft.com/office/drawing/2018/hyperlinkcolor" val="tx"/>
                  </a:ext>
                </a:extLst>
              </a:hlinkClick>
            </a:rPr>
            <a:t>Personnes en situation de handicap</a:t>
          </a:r>
          <a:endParaRPr lang="fr-FR" dirty="0"/>
        </a:p>
      </dgm:t>
    </dgm:pt>
    <dgm:pt modelId="{8EE25600-60D5-476B-814E-40DD7F23BB20}" type="parTrans" cxnId="{4B569434-3579-4DEB-A8D5-F58B46D1B635}">
      <dgm:prSet/>
      <dgm:spPr/>
      <dgm:t>
        <a:bodyPr/>
        <a:lstStyle/>
        <a:p>
          <a:endParaRPr lang="fr-FR"/>
        </a:p>
      </dgm:t>
    </dgm:pt>
    <dgm:pt modelId="{F4CC9A8B-6883-4938-958C-82309694453A}" type="sibTrans" cxnId="{4B569434-3579-4DEB-A8D5-F58B46D1B635}">
      <dgm:prSet/>
      <dgm:spPr/>
      <dgm:t>
        <a:bodyPr/>
        <a:lstStyle/>
        <a:p>
          <a:endParaRPr lang="fr-FR"/>
        </a:p>
      </dgm:t>
    </dgm:pt>
    <dgm:pt modelId="{FE378B76-2C82-4B27-B8DD-BE93A56D4042}">
      <dgm:prSet custT="1"/>
      <dgm:spPr/>
      <dgm:t>
        <a:bodyPr/>
        <a:lstStyle/>
        <a:p>
          <a:r>
            <a:rPr lang="fr-FR" sz="1600">
              <a:hlinkClick xmlns:r="http://schemas.openxmlformats.org/officeDocument/2006/relationships" r:id="rId5">
                <a:extLst>
                  <a:ext uri="{A12FA001-AC4F-418D-AE19-62706E023703}">
                    <ahyp:hlinkClr xmlns:ahyp="http://schemas.microsoft.com/office/drawing/2018/hyperlinkcolor" val="tx"/>
                  </a:ext>
                </a:extLst>
              </a:hlinkClick>
            </a:rPr>
            <a:t>Clinique médicale et soins infirmiers</a:t>
          </a:r>
          <a:endParaRPr lang="fr-FR" sz="1600" dirty="0"/>
        </a:p>
      </dgm:t>
    </dgm:pt>
    <dgm:pt modelId="{D0F33E55-D263-438A-8FA5-B8FDB2D4B668}" type="parTrans" cxnId="{53511E26-A509-4493-9A54-BDB1DE332D49}">
      <dgm:prSet/>
      <dgm:spPr/>
      <dgm:t>
        <a:bodyPr/>
        <a:lstStyle/>
        <a:p>
          <a:endParaRPr lang="fr-FR"/>
        </a:p>
      </dgm:t>
    </dgm:pt>
    <dgm:pt modelId="{FC00B426-7098-41AF-BA47-00D67792DEA0}" type="sibTrans" cxnId="{53511E26-A509-4493-9A54-BDB1DE332D49}">
      <dgm:prSet/>
      <dgm:spPr/>
      <dgm:t>
        <a:bodyPr/>
        <a:lstStyle/>
        <a:p>
          <a:endParaRPr lang="fr-FR"/>
        </a:p>
      </dgm:t>
    </dgm:pt>
    <dgm:pt modelId="{E0522DEE-FD80-4383-B59B-793A7E6EED2B}">
      <dgm:prSet custT="1"/>
      <dgm:spPr/>
      <dgm:t>
        <a:bodyPr/>
        <a:lstStyle/>
        <a:p>
          <a:r>
            <a:rPr lang="fr-FR" sz="1500">
              <a:hlinkClick xmlns:r="http://schemas.openxmlformats.org/officeDocument/2006/relationships" r:id="rId6">
                <a:extLst>
                  <a:ext uri="{A12FA001-AC4F-418D-AE19-62706E023703}">
                    <ahyp:hlinkClr xmlns:ahyp="http://schemas.microsoft.com/office/drawing/2018/hyperlinkcolor" val="tx"/>
                  </a:ext>
                </a:extLst>
              </a:hlinkClick>
            </a:rPr>
            <a:t>Bureau du respect de la personne</a:t>
          </a:r>
          <a:endParaRPr lang="fr-FR" sz="1500" dirty="0"/>
        </a:p>
      </dgm:t>
    </dgm:pt>
    <dgm:pt modelId="{F5B4D682-CDE1-4E24-8DF4-043D6F6662DF}" type="parTrans" cxnId="{303C443E-0A6C-4CDE-8161-D1FA4C5DD25F}">
      <dgm:prSet/>
      <dgm:spPr/>
      <dgm:t>
        <a:bodyPr/>
        <a:lstStyle/>
        <a:p>
          <a:endParaRPr lang="fr-FR"/>
        </a:p>
      </dgm:t>
    </dgm:pt>
    <dgm:pt modelId="{C58E2F05-9A06-422E-A620-60B1032627BA}" type="sibTrans" cxnId="{303C443E-0A6C-4CDE-8161-D1FA4C5DD25F}">
      <dgm:prSet/>
      <dgm:spPr/>
      <dgm:t>
        <a:bodyPr/>
        <a:lstStyle/>
        <a:p>
          <a:endParaRPr lang="fr-FR"/>
        </a:p>
      </dgm:t>
    </dgm:pt>
    <dgm:pt modelId="{38ACBF29-7DAA-4694-8791-3EF8D91A8F21}">
      <dgm:prSet custT="1"/>
      <dgm:spPr/>
      <dgm:t>
        <a:bodyPr/>
        <a:lstStyle/>
        <a:p>
          <a:r>
            <a:rPr lang="fr-FR" sz="1600">
              <a:hlinkClick xmlns:r="http://schemas.openxmlformats.org/officeDocument/2006/relationships" r:id="rId7">
                <a:extLst>
                  <a:ext uri="{A12FA001-AC4F-418D-AE19-62706E023703}">
                    <ahyp:hlinkClr xmlns:ahyp="http://schemas.microsoft.com/office/drawing/2018/hyperlinkcolor" val="tx"/>
                  </a:ext>
                </a:extLst>
              </a:hlinkClick>
            </a:rPr>
            <a:t>Mieux-être (FAÉCUM</a:t>
          </a:r>
          <a:r>
            <a:rPr lang="fr-FR" sz="1600"/>
            <a:t>)</a:t>
          </a:r>
          <a:endParaRPr lang="fr-FR" sz="1600" dirty="0"/>
        </a:p>
      </dgm:t>
    </dgm:pt>
    <dgm:pt modelId="{85B855DD-9399-4AE4-9B20-45E5BC2B0972}" type="parTrans" cxnId="{513E845B-16BC-4F2E-9E40-D4D54B968716}">
      <dgm:prSet/>
      <dgm:spPr/>
      <dgm:t>
        <a:bodyPr/>
        <a:lstStyle/>
        <a:p>
          <a:endParaRPr lang="fr-FR"/>
        </a:p>
      </dgm:t>
    </dgm:pt>
    <dgm:pt modelId="{7D4B9EF3-79D5-491F-A066-B8468A2E11C1}" type="sibTrans" cxnId="{513E845B-16BC-4F2E-9E40-D4D54B968716}">
      <dgm:prSet/>
      <dgm:spPr/>
      <dgm:t>
        <a:bodyPr/>
        <a:lstStyle/>
        <a:p>
          <a:endParaRPr lang="fr-FR"/>
        </a:p>
      </dgm:t>
    </dgm:pt>
    <dgm:pt modelId="{A4E77CD9-B386-4FC6-B441-5B03A18104CC}">
      <dgm:prSet custT="1"/>
      <dgm:spPr/>
      <dgm:t>
        <a:bodyPr/>
        <a:lstStyle/>
        <a:p>
          <a:r>
            <a:rPr lang="fr-CA" sz="1300">
              <a:hlinkClick xmlns:r="http://schemas.openxmlformats.org/officeDocument/2006/relationships" r:id="rId8">
                <a:extLst>
                  <a:ext uri="{A12FA001-AC4F-418D-AE19-62706E023703}">
                    <ahyp:hlinkClr xmlns:ahyp="http://schemas.microsoft.com/office/drawing/2018/hyperlinkcolor" val="tx"/>
                  </a:ext>
                </a:extLst>
              </a:hlinkClick>
            </a:rPr>
            <a:t>Consultation psychologique</a:t>
          </a:r>
          <a:endParaRPr lang="fr-CA" sz="1300" dirty="0"/>
        </a:p>
      </dgm:t>
    </dgm:pt>
    <dgm:pt modelId="{6C065888-7697-4083-AADD-C8F6E1708D8A}" type="parTrans" cxnId="{EEB3AB22-A092-43CB-9F9C-480828EB8B97}">
      <dgm:prSet/>
      <dgm:spPr/>
      <dgm:t>
        <a:bodyPr/>
        <a:lstStyle/>
        <a:p>
          <a:endParaRPr lang="fr-CA"/>
        </a:p>
      </dgm:t>
    </dgm:pt>
    <dgm:pt modelId="{1705B8C0-0EEE-4A92-9EEC-6DDBCF0CB314}" type="sibTrans" cxnId="{EEB3AB22-A092-43CB-9F9C-480828EB8B97}">
      <dgm:prSet/>
      <dgm:spPr/>
      <dgm:t>
        <a:bodyPr/>
        <a:lstStyle/>
        <a:p>
          <a:endParaRPr lang="fr-CA"/>
        </a:p>
      </dgm:t>
    </dgm:pt>
    <dgm:pt modelId="{F4B2514F-6EF3-4E1A-8FD4-17E8CDC44A81}" type="pres">
      <dgm:prSet presAssocID="{7EDB52B1-511D-4F89-9701-366FA20CA95D}" presName="Name0" presStyleCnt="0">
        <dgm:presLayoutVars>
          <dgm:chMax val="1"/>
          <dgm:dir/>
          <dgm:animLvl val="ctr"/>
          <dgm:resizeHandles val="exact"/>
        </dgm:presLayoutVars>
      </dgm:prSet>
      <dgm:spPr/>
    </dgm:pt>
    <dgm:pt modelId="{140F9714-8264-429E-BA66-1BD6778CA9B1}" type="pres">
      <dgm:prSet presAssocID="{2717810B-0F24-474B-8125-F969EF3F23E6}" presName="centerShape" presStyleLbl="node0" presStyleIdx="0" presStyleCnt="1"/>
      <dgm:spPr/>
    </dgm:pt>
    <dgm:pt modelId="{086CFE4C-C42B-41A8-9008-C311D72E3AF9}" type="pres">
      <dgm:prSet presAssocID="{C3E37188-C9A0-4C4B-ACDD-B3EE0CCCD35E}" presName="node" presStyleLbl="node1" presStyleIdx="0" presStyleCnt="7" custScaleX="109770">
        <dgm:presLayoutVars>
          <dgm:bulletEnabled val="1"/>
        </dgm:presLayoutVars>
      </dgm:prSet>
      <dgm:spPr/>
    </dgm:pt>
    <dgm:pt modelId="{569503AA-9018-45AD-8E6C-566DEED20A5C}" type="pres">
      <dgm:prSet presAssocID="{C3E37188-C9A0-4C4B-ACDD-B3EE0CCCD35E}" presName="dummy" presStyleCnt="0"/>
      <dgm:spPr/>
    </dgm:pt>
    <dgm:pt modelId="{7AFE47D7-C7A6-43BF-AEBF-70B6419E5598}" type="pres">
      <dgm:prSet presAssocID="{CB74C1E2-30CB-415A-9077-CA9B4A7E4F57}" presName="sibTrans" presStyleLbl="sibTrans2D1" presStyleIdx="0" presStyleCnt="7"/>
      <dgm:spPr/>
    </dgm:pt>
    <dgm:pt modelId="{5078C8A2-5057-4295-8C80-DB220444BE6A}" type="pres">
      <dgm:prSet presAssocID="{FE378B76-2C82-4B27-B8DD-BE93A56D4042}" presName="node" presStyleLbl="node1" presStyleIdx="1" presStyleCnt="7">
        <dgm:presLayoutVars>
          <dgm:bulletEnabled val="1"/>
        </dgm:presLayoutVars>
      </dgm:prSet>
      <dgm:spPr/>
    </dgm:pt>
    <dgm:pt modelId="{93889D34-E209-46A4-AFF9-66F1985410E4}" type="pres">
      <dgm:prSet presAssocID="{FE378B76-2C82-4B27-B8DD-BE93A56D4042}" presName="dummy" presStyleCnt="0"/>
      <dgm:spPr/>
    </dgm:pt>
    <dgm:pt modelId="{2B113FA2-BFEF-4CFB-ACEB-7FE1655EFCD5}" type="pres">
      <dgm:prSet presAssocID="{FC00B426-7098-41AF-BA47-00D67792DEA0}" presName="sibTrans" presStyleLbl="sibTrans2D1" presStyleIdx="1" presStyleCnt="7"/>
      <dgm:spPr/>
    </dgm:pt>
    <dgm:pt modelId="{11B1BCD0-8D73-4A53-83AB-9EEDB4E342A0}" type="pres">
      <dgm:prSet presAssocID="{E0522DEE-FD80-4383-B59B-793A7E6EED2B}" presName="node" presStyleLbl="node1" presStyleIdx="2" presStyleCnt="7">
        <dgm:presLayoutVars>
          <dgm:bulletEnabled val="1"/>
        </dgm:presLayoutVars>
      </dgm:prSet>
      <dgm:spPr/>
    </dgm:pt>
    <dgm:pt modelId="{EDA5B302-DFF7-49E7-BF30-AE2A08ABBFD3}" type="pres">
      <dgm:prSet presAssocID="{E0522DEE-FD80-4383-B59B-793A7E6EED2B}" presName="dummy" presStyleCnt="0"/>
      <dgm:spPr/>
    </dgm:pt>
    <dgm:pt modelId="{F2B95530-7F47-43AA-9EE9-136429B51691}" type="pres">
      <dgm:prSet presAssocID="{C58E2F05-9A06-422E-A620-60B1032627BA}" presName="sibTrans" presStyleLbl="sibTrans2D1" presStyleIdx="2" presStyleCnt="7"/>
      <dgm:spPr/>
    </dgm:pt>
    <dgm:pt modelId="{C2576977-CCA2-452B-B004-090CC63BB2A6}" type="pres">
      <dgm:prSet presAssocID="{38ACBF29-7DAA-4694-8791-3EF8D91A8F21}" presName="node" presStyleLbl="node1" presStyleIdx="3" presStyleCnt="7">
        <dgm:presLayoutVars>
          <dgm:bulletEnabled val="1"/>
        </dgm:presLayoutVars>
      </dgm:prSet>
      <dgm:spPr/>
    </dgm:pt>
    <dgm:pt modelId="{050F5C91-952B-4B00-88BA-4403DB38AED3}" type="pres">
      <dgm:prSet presAssocID="{38ACBF29-7DAA-4694-8791-3EF8D91A8F21}" presName="dummy" presStyleCnt="0"/>
      <dgm:spPr/>
    </dgm:pt>
    <dgm:pt modelId="{482C713D-821F-4FBE-8571-A29F8205F38B}" type="pres">
      <dgm:prSet presAssocID="{7D4B9EF3-79D5-491F-A066-B8468A2E11C1}" presName="sibTrans" presStyleLbl="sibTrans2D1" presStyleIdx="3" presStyleCnt="7"/>
      <dgm:spPr/>
    </dgm:pt>
    <dgm:pt modelId="{AE28EE38-EC40-4839-A5AC-3A0C0FB4A6C8}" type="pres">
      <dgm:prSet presAssocID="{45C2B621-0D78-4F1C-B783-1EE6D843076D}" presName="node" presStyleLbl="node1" presStyleIdx="4" presStyleCnt="7">
        <dgm:presLayoutVars>
          <dgm:bulletEnabled val="1"/>
        </dgm:presLayoutVars>
      </dgm:prSet>
      <dgm:spPr/>
    </dgm:pt>
    <dgm:pt modelId="{CFB9DC26-3100-4B9B-876F-BE16F528C144}" type="pres">
      <dgm:prSet presAssocID="{45C2B621-0D78-4F1C-B783-1EE6D843076D}" presName="dummy" presStyleCnt="0"/>
      <dgm:spPr/>
    </dgm:pt>
    <dgm:pt modelId="{5BEB84F3-8E67-4460-8CB2-123E35A86F57}" type="pres">
      <dgm:prSet presAssocID="{2D9D7CA5-607E-4DD7-956E-508B85749CF1}" presName="sibTrans" presStyleLbl="sibTrans2D1" presStyleIdx="4" presStyleCnt="7"/>
      <dgm:spPr/>
    </dgm:pt>
    <dgm:pt modelId="{74558E97-3BF0-4EDE-9EEF-70EF5119409D}" type="pres">
      <dgm:prSet presAssocID="{A4E77CD9-B386-4FC6-B441-5B03A18104CC}" presName="node" presStyleLbl="node1" presStyleIdx="5" presStyleCnt="7">
        <dgm:presLayoutVars>
          <dgm:bulletEnabled val="1"/>
        </dgm:presLayoutVars>
      </dgm:prSet>
      <dgm:spPr/>
    </dgm:pt>
    <dgm:pt modelId="{B342FEF8-9B1E-4396-97DA-68BB9F0C7969}" type="pres">
      <dgm:prSet presAssocID="{A4E77CD9-B386-4FC6-B441-5B03A18104CC}" presName="dummy" presStyleCnt="0"/>
      <dgm:spPr/>
    </dgm:pt>
    <dgm:pt modelId="{5246850D-12CD-458C-800C-CF736644E1D0}" type="pres">
      <dgm:prSet presAssocID="{1705B8C0-0EEE-4A92-9EEC-6DDBCF0CB314}" presName="sibTrans" presStyleLbl="sibTrans2D1" presStyleIdx="5" presStyleCnt="7"/>
      <dgm:spPr/>
    </dgm:pt>
    <dgm:pt modelId="{079419D7-AAD4-43C3-8F27-44990FDA49E8}" type="pres">
      <dgm:prSet presAssocID="{4025E3F3-87AD-4029-AAA9-02C0438AE116}" presName="node" presStyleLbl="node1" presStyleIdx="6" presStyleCnt="7">
        <dgm:presLayoutVars>
          <dgm:bulletEnabled val="1"/>
        </dgm:presLayoutVars>
      </dgm:prSet>
      <dgm:spPr/>
    </dgm:pt>
    <dgm:pt modelId="{21C1AB9B-3D32-458A-98FD-EA7C568C4780}" type="pres">
      <dgm:prSet presAssocID="{4025E3F3-87AD-4029-AAA9-02C0438AE116}" presName="dummy" presStyleCnt="0"/>
      <dgm:spPr/>
    </dgm:pt>
    <dgm:pt modelId="{8F2B4C48-42EB-4126-89DB-1F0E77B019E7}" type="pres">
      <dgm:prSet presAssocID="{F4CC9A8B-6883-4938-958C-82309694453A}" presName="sibTrans" presStyleLbl="sibTrans2D1" presStyleIdx="6" presStyleCnt="7"/>
      <dgm:spPr/>
    </dgm:pt>
  </dgm:ptLst>
  <dgm:cxnLst>
    <dgm:cxn modelId="{F32DAD18-ADB2-43C1-BC71-165F1D2CE9F0}" type="presOf" srcId="{7D4B9EF3-79D5-491F-A066-B8468A2E11C1}" destId="{482C713D-821F-4FBE-8571-A29F8205F38B}" srcOrd="0" destOrd="0" presId="urn:microsoft.com/office/officeart/2005/8/layout/radial6"/>
    <dgm:cxn modelId="{B6847422-45C9-49FB-B408-56CA9DF823CC}" type="presOf" srcId="{1705B8C0-0EEE-4A92-9EEC-6DDBCF0CB314}" destId="{5246850D-12CD-458C-800C-CF736644E1D0}" srcOrd="0" destOrd="0" presId="urn:microsoft.com/office/officeart/2005/8/layout/radial6"/>
    <dgm:cxn modelId="{EEB3AB22-A092-43CB-9F9C-480828EB8B97}" srcId="{2717810B-0F24-474B-8125-F969EF3F23E6}" destId="{A4E77CD9-B386-4FC6-B441-5B03A18104CC}" srcOrd="5" destOrd="0" parTransId="{6C065888-7697-4083-AADD-C8F6E1708D8A}" sibTransId="{1705B8C0-0EEE-4A92-9EEC-6DDBCF0CB314}"/>
    <dgm:cxn modelId="{53511E26-A509-4493-9A54-BDB1DE332D49}" srcId="{2717810B-0F24-474B-8125-F969EF3F23E6}" destId="{FE378B76-2C82-4B27-B8DD-BE93A56D4042}" srcOrd="1" destOrd="0" parTransId="{D0F33E55-D263-438A-8FA5-B8FDB2D4B668}" sibTransId="{FC00B426-7098-41AF-BA47-00D67792DEA0}"/>
    <dgm:cxn modelId="{9852E429-D19F-44F5-8CA6-93313C8ADB2C}" type="presOf" srcId="{A4E77CD9-B386-4FC6-B441-5B03A18104CC}" destId="{74558E97-3BF0-4EDE-9EEF-70EF5119409D}" srcOrd="0" destOrd="0" presId="urn:microsoft.com/office/officeart/2005/8/layout/radial6"/>
    <dgm:cxn modelId="{EFFCB42F-5596-4135-AFFF-D94121E43E71}" type="presOf" srcId="{CB74C1E2-30CB-415A-9077-CA9B4A7E4F57}" destId="{7AFE47D7-C7A6-43BF-AEBF-70B6419E5598}" srcOrd="0" destOrd="0" presId="urn:microsoft.com/office/officeart/2005/8/layout/radial6"/>
    <dgm:cxn modelId="{4B569434-3579-4DEB-A8D5-F58B46D1B635}" srcId="{2717810B-0F24-474B-8125-F969EF3F23E6}" destId="{4025E3F3-87AD-4029-AAA9-02C0438AE116}" srcOrd="6" destOrd="0" parTransId="{8EE25600-60D5-476B-814E-40DD7F23BB20}" sibTransId="{F4CC9A8B-6883-4938-958C-82309694453A}"/>
    <dgm:cxn modelId="{303C443E-0A6C-4CDE-8161-D1FA4C5DD25F}" srcId="{2717810B-0F24-474B-8125-F969EF3F23E6}" destId="{E0522DEE-FD80-4383-B59B-793A7E6EED2B}" srcOrd="2" destOrd="0" parTransId="{F5B4D682-CDE1-4E24-8DF4-043D6F6662DF}" sibTransId="{C58E2F05-9A06-422E-A620-60B1032627BA}"/>
    <dgm:cxn modelId="{513E845B-16BC-4F2E-9E40-D4D54B968716}" srcId="{2717810B-0F24-474B-8125-F969EF3F23E6}" destId="{38ACBF29-7DAA-4694-8791-3EF8D91A8F21}" srcOrd="3" destOrd="0" parTransId="{85B855DD-9399-4AE4-9B20-45E5BC2B0972}" sibTransId="{7D4B9EF3-79D5-491F-A066-B8468A2E11C1}"/>
    <dgm:cxn modelId="{7AFF5A6F-65F3-4E6A-83FE-CB72216A3F1B}" srcId="{7EDB52B1-511D-4F89-9701-366FA20CA95D}" destId="{2717810B-0F24-474B-8125-F969EF3F23E6}" srcOrd="0" destOrd="0" parTransId="{0C6460A6-E70A-49FF-A583-439F5A5EB19C}" sibTransId="{369A5711-881C-4184-9183-788E25A8F397}"/>
    <dgm:cxn modelId="{17D28270-1625-43A8-BC35-C2FDE63B5C97}" type="presOf" srcId="{2717810B-0F24-474B-8125-F969EF3F23E6}" destId="{140F9714-8264-429E-BA66-1BD6778CA9B1}" srcOrd="0" destOrd="0" presId="urn:microsoft.com/office/officeart/2005/8/layout/radial6"/>
    <dgm:cxn modelId="{9FF8ED70-D997-444D-AFF5-037EDFD102E3}" srcId="{2717810B-0F24-474B-8125-F969EF3F23E6}" destId="{C3E37188-C9A0-4C4B-ACDD-B3EE0CCCD35E}" srcOrd="0" destOrd="0" parTransId="{C495251D-EEB4-4E1D-BD12-CB122FD9F0F9}" sibTransId="{CB74C1E2-30CB-415A-9077-CA9B4A7E4F57}"/>
    <dgm:cxn modelId="{9F913551-11EE-42CB-A60A-059044E841F9}" type="presOf" srcId="{7EDB52B1-511D-4F89-9701-366FA20CA95D}" destId="{F4B2514F-6EF3-4E1A-8FD4-17E8CDC44A81}" srcOrd="0" destOrd="0" presId="urn:microsoft.com/office/officeart/2005/8/layout/radial6"/>
    <dgm:cxn modelId="{B7D04B55-1A15-4E5E-95E3-DCC239E35003}" type="presOf" srcId="{2D9D7CA5-607E-4DD7-956E-508B85749CF1}" destId="{5BEB84F3-8E67-4460-8CB2-123E35A86F57}" srcOrd="0" destOrd="0" presId="urn:microsoft.com/office/officeart/2005/8/layout/radial6"/>
    <dgm:cxn modelId="{6D8BE856-6AE7-4577-B803-C6F80F74C131}" type="presOf" srcId="{C3E37188-C9A0-4C4B-ACDD-B3EE0CCCD35E}" destId="{086CFE4C-C42B-41A8-9008-C311D72E3AF9}" srcOrd="0" destOrd="0" presId="urn:microsoft.com/office/officeart/2005/8/layout/radial6"/>
    <dgm:cxn modelId="{3FD98F7C-7313-4D1A-839C-D91C95427183}" type="presOf" srcId="{C58E2F05-9A06-422E-A620-60B1032627BA}" destId="{F2B95530-7F47-43AA-9EE9-136429B51691}" srcOrd="0" destOrd="0" presId="urn:microsoft.com/office/officeart/2005/8/layout/radial6"/>
    <dgm:cxn modelId="{0D2BD691-7DAC-4F4F-BB40-3E2CF3DC7820}" type="presOf" srcId="{E0522DEE-FD80-4383-B59B-793A7E6EED2B}" destId="{11B1BCD0-8D73-4A53-83AB-9EEDB4E342A0}" srcOrd="0" destOrd="0" presId="urn:microsoft.com/office/officeart/2005/8/layout/radial6"/>
    <dgm:cxn modelId="{E41DDA97-E5BB-494A-B263-68458A561C36}" type="presOf" srcId="{FC00B426-7098-41AF-BA47-00D67792DEA0}" destId="{2B113FA2-BFEF-4CFB-ACEB-7FE1655EFCD5}" srcOrd="0" destOrd="0" presId="urn:microsoft.com/office/officeart/2005/8/layout/radial6"/>
    <dgm:cxn modelId="{984C32C0-E358-49C6-BDA4-E3BCBC34CDFA}" type="presOf" srcId="{38ACBF29-7DAA-4694-8791-3EF8D91A8F21}" destId="{C2576977-CCA2-452B-B004-090CC63BB2A6}" srcOrd="0" destOrd="0" presId="urn:microsoft.com/office/officeart/2005/8/layout/radial6"/>
    <dgm:cxn modelId="{381D27C1-3794-45BD-87B5-9C09159E8E93}" type="presOf" srcId="{FE378B76-2C82-4B27-B8DD-BE93A56D4042}" destId="{5078C8A2-5057-4295-8C80-DB220444BE6A}" srcOrd="0" destOrd="0" presId="urn:microsoft.com/office/officeart/2005/8/layout/radial6"/>
    <dgm:cxn modelId="{D28A86D5-678F-40C0-AF8F-B58BB67B3A1E}" type="presOf" srcId="{F4CC9A8B-6883-4938-958C-82309694453A}" destId="{8F2B4C48-42EB-4126-89DB-1F0E77B019E7}" srcOrd="0" destOrd="0" presId="urn:microsoft.com/office/officeart/2005/8/layout/radial6"/>
    <dgm:cxn modelId="{CDCC61DF-18B5-4ABF-931F-F12B7D8213DA}" srcId="{2717810B-0F24-474B-8125-F969EF3F23E6}" destId="{45C2B621-0D78-4F1C-B783-1EE6D843076D}" srcOrd="4" destOrd="0" parTransId="{DB2AEEC8-F55A-4317-8F77-440790DFFFC4}" sibTransId="{2D9D7CA5-607E-4DD7-956E-508B85749CF1}"/>
    <dgm:cxn modelId="{EC13BAF5-1607-43BB-9653-CE6D717EA643}" type="presOf" srcId="{4025E3F3-87AD-4029-AAA9-02C0438AE116}" destId="{079419D7-AAD4-43C3-8F27-44990FDA49E8}" srcOrd="0" destOrd="0" presId="urn:microsoft.com/office/officeart/2005/8/layout/radial6"/>
    <dgm:cxn modelId="{63E18FFF-474F-4544-A61C-DF51EA8D82D1}" type="presOf" srcId="{45C2B621-0D78-4F1C-B783-1EE6D843076D}" destId="{AE28EE38-EC40-4839-A5AC-3A0C0FB4A6C8}" srcOrd="0" destOrd="0" presId="urn:microsoft.com/office/officeart/2005/8/layout/radial6"/>
    <dgm:cxn modelId="{A5211CD3-13BB-47D1-A045-C791CEDBF5A4}" type="presParOf" srcId="{F4B2514F-6EF3-4E1A-8FD4-17E8CDC44A81}" destId="{140F9714-8264-429E-BA66-1BD6778CA9B1}" srcOrd="0" destOrd="0" presId="urn:microsoft.com/office/officeart/2005/8/layout/radial6"/>
    <dgm:cxn modelId="{F222C55C-5475-4A52-A067-8566BFB83C57}" type="presParOf" srcId="{F4B2514F-6EF3-4E1A-8FD4-17E8CDC44A81}" destId="{086CFE4C-C42B-41A8-9008-C311D72E3AF9}" srcOrd="1" destOrd="0" presId="urn:microsoft.com/office/officeart/2005/8/layout/radial6"/>
    <dgm:cxn modelId="{3A68A43A-790D-4FEF-999F-59C503C0498E}" type="presParOf" srcId="{F4B2514F-6EF3-4E1A-8FD4-17E8CDC44A81}" destId="{569503AA-9018-45AD-8E6C-566DEED20A5C}" srcOrd="2" destOrd="0" presId="urn:microsoft.com/office/officeart/2005/8/layout/radial6"/>
    <dgm:cxn modelId="{DC9B57A8-D28E-42AC-904C-30A69A9D0EC1}" type="presParOf" srcId="{F4B2514F-6EF3-4E1A-8FD4-17E8CDC44A81}" destId="{7AFE47D7-C7A6-43BF-AEBF-70B6419E5598}" srcOrd="3" destOrd="0" presId="urn:microsoft.com/office/officeart/2005/8/layout/radial6"/>
    <dgm:cxn modelId="{27591ECF-AB8B-4539-9CF1-A41D0AFCD3D3}" type="presParOf" srcId="{F4B2514F-6EF3-4E1A-8FD4-17E8CDC44A81}" destId="{5078C8A2-5057-4295-8C80-DB220444BE6A}" srcOrd="4" destOrd="0" presId="urn:microsoft.com/office/officeart/2005/8/layout/radial6"/>
    <dgm:cxn modelId="{715C9E71-97C4-4F2F-B325-AC228D222091}" type="presParOf" srcId="{F4B2514F-6EF3-4E1A-8FD4-17E8CDC44A81}" destId="{93889D34-E209-46A4-AFF9-66F1985410E4}" srcOrd="5" destOrd="0" presId="urn:microsoft.com/office/officeart/2005/8/layout/radial6"/>
    <dgm:cxn modelId="{4734D2FC-3C96-4033-B3DE-5FE85CF13CED}" type="presParOf" srcId="{F4B2514F-6EF3-4E1A-8FD4-17E8CDC44A81}" destId="{2B113FA2-BFEF-4CFB-ACEB-7FE1655EFCD5}" srcOrd="6" destOrd="0" presId="urn:microsoft.com/office/officeart/2005/8/layout/radial6"/>
    <dgm:cxn modelId="{A4CCC870-D81B-4F68-83FE-7687B50956DA}" type="presParOf" srcId="{F4B2514F-6EF3-4E1A-8FD4-17E8CDC44A81}" destId="{11B1BCD0-8D73-4A53-83AB-9EEDB4E342A0}" srcOrd="7" destOrd="0" presId="urn:microsoft.com/office/officeart/2005/8/layout/radial6"/>
    <dgm:cxn modelId="{AC2E9B8E-2E9C-42CC-814A-93B8B24B8915}" type="presParOf" srcId="{F4B2514F-6EF3-4E1A-8FD4-17E8CDC44A81}" destId="{EDA5B302-DFF7-49E7-BF30-AE2A08ABBFD3}" srcOrd="8" destOrd="0" presId="urn:microsoft.com/office/officeart/2005/8/layout/radial6"/>
    <dgm:cxn modelId="{96D7B97C-5981-4EFA-8593-F1D624020459}" type="presParOf" srcId="{F4B2514F-6EF3-4E1A-8FD4-17E8CDC44A81}" destId="{F2B95530-7F47-43AA-9EE9-136429B51691}" srcOrd="9" destOrd="0" presId="urn:microsoft.com/office/officeart/2005/8/layout/radial6"/>
    <dgm:cxn modelId="{4BFC1D83-3096-4C94-BF96-F48FC9367C16}" type="presParOf" srcId="{F4B2514F-6EF3-4E1A-8FD4-17E8CDC44A81}" destId="{C2576977-CCA2-452B-B004-090CC63BB2A6}" srcOrd="10" destOrd="0" presId="urn:microsoft.com/office/officeart/2005/8/layout/radial6"/>
    <dgm:cxn modelId="{92AF3CF2-A184-401F-A81B-8ECA71447CA3}" type="presParOf" srcId="{F4B2514F-6EF3-4E1A-8FD4-17E8CDC44A81}" destId="{050F5C91-952B-4B00-88BA-4403DB38AED3}" srcOrd="11" destOrd="0" presId="urn:microsoft.com/office/officeart/2005/8/layout/radial6"/>
    <dgm:cxn modelId="{D63E7BED-C956-4505-B440-7A069C0F7561}" type="presParOf" srcId="{F4B2514F-6EF3-4E1A-8FD4-17E8CDC44A81}" destId="{482C713D-821F-4FBE-8571-A29F8205F38B}" srcOrd="12" destOrd="0" presId="urn:microsoft.com/office/officeart/2005/8/layout/radial6"/>
    <dgm:cxn modelId="{14F0CB3C-7A00-4E81-9225-3ACF41048773}" type="presParOf" srcId="{F4B2514F-6EF3-4E1A-8FD4-17E8CDC44A81}" destId="{AE28EE38-EC40-4839-A5AC-3A0C0FB4A6C8}" srcOrd="13" destOrd="0" presId="urn:microsoft.com/office/officeart/2005/8/layout/radial6"/>
    <dgm:cxn modelId="{538DAF82-8B9E-44A7-9F57-8173061A7B08}" type="presParOf" srcId="{F4B2514F-6EF3-4E1A-8FD4-17E8CDC44A81}" destId="{CFB9DC26-3100-4B9B-876F-BE16F528C144}" srcOrd="14" destOrd="0" presId="urn:microsoft.com/office/officeart/2005/8/layout/radial6"/>
    <dgm:cxn modelId="{19AF79E3-C68A-4CA5-96A3-1373EC30289D}" type="presParOf" srcId="{F4B2514F-6EF3-4E1A-8FD4-17E8CDC44A81}" destId="{5BEB84F3-8E67-4460-8CB2-123E35A86F57}" srcOrd="15" destOrd="0" presId="urn:microsoft.com/office/officeart/2005/8/layout/radial6"/>
    <dgm:cxn modelId="{A8720E80-D986-4C57-B77E-C460465F1A0B}" type="presParOf" srcId="{F4B2514F-6EF3-4E1A-8FD4-17E8CDC44A81}" destId="{74558E97-3BF0-4EDE-9EEF-70EF5119409D}" srcOrd="16" destOrd="0" presId="urn:microsoft.com/office/officeart/2005/8/layout/radial6"/>
    <dgm:cxn modelId="{CA2F8525-7DDB-481B-903A-776D6EA5764E}" type="presParOf" srcId="{F4B2514F-6EF3-4E1A-8FD4-17E8CDC44A81}" destId="{B342FEF8-9B1E-4396-97DA-68BB9F0C7969}" srcOrd="17" destOrd="0" presId="urn:microsoft.com/office/officeart/2005/8/layout/radial6"/>
    <dgm:cxn modelId="{21300F0D-C67B-4D5E-85B9-F8FD102E1EBF}" type="presParOf" srcId="{F4B2514F-6EF3-4E1A-8FD4-17E8CDC44A81}" destId="{5246850D-12CD-458C-800C-CF736644E1D0}" srcOrd="18" destOrd="0" presId="urn:microsoft.com/office/officeart/2005/8/layout/radial6"/>
    <dgm:cxn modelId="{110B36BD-E07C-45D7-8AC8-DAAE985B7EE6}" type="presParOf" srcId="{F4B2514F-6EF3-4E1A-8FD4-17E8CDC44A81}" destId="{079419D7-AAD4-43C3-8F27-44990FDA49E8}" srcOrd="19" destOrd="0" presId="urn:microsoft.com/office/officeart/2005/8/layout/radial6"/>
    <dgm:cxn modelId="{041F970C-7332-44B3-9232-5468E2863EE9}" type="presParOf" srcId="{F4B2514F-6EF3-4E1A-8FD4-17E8CDC44A81}" destId="{21C1AB9B-3D32-458A-98FD-EA7C568C4780}" srcOrd="20" destOrd="0" presId="urn:microsoft.com/office/officeart/2005/8/layout/radial6"/>
    <dgm:cxn modelId="{2A0A398E-1A7F-4723-9DD1-018500B2B7E7}" type="presParOf" srcId="{F4B2514F-6EF3-4E1A-8FD4-17E8CDC44A81}" destId="{8F2B4C48-42EB-4126-89DB-1F0E77B019E7}" srcOrd="21"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B4C48-42EB-4126-89DB-1F0E77B019E7}">
      <dsp:nvSpPr>
        <dsp:cNvPr id="0" name=""/>
        <dsp:cNvSpPr/>
      </dsp:nvSpPr>
      <dsp:spPr>
        <a:xfrm>
          <a:off x="1510751" y="658342"/>
          <a:ext cx="5219871" cy="5219871"/>
        </a:xfrm>
        <a:prstGeom prst="blockArc">
          <a:avLst>
            <a:gd name="adj1" fmla="val 13114286"/>
            <a:gd name="adj2" fmla="val 16200000"/>
            <a:gd name="adj3" fmla="val 3901"/>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46850D-12CD-458C-800C-CF736644E1D0}">
      <dsp:nvSpPr>
        <dsp:cNvPr id="0" name=""/>
        <dsp:cNvSpPr/>
      </dsp:nvSpPr>
      <dsp:spPr>
        <a:xfrm>
          <a:off x="1510751" y="658342"/>
          <a:ext cx="5219871" cy="5219871"/>
        </a:xfrm>
        <a:prstGeom prst="blockArc">
          <a:avLst>
            <a:gd name="adj1" fmla="val 10028571"/>
            <a:gd name="adj2" fmla="val 13114286"/>
            <a:gd name="adj3" fmla="val 3901"/>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EB84F3-8E67-4460-8CB2-123E35A86F57}">
      <dsp:nvSpPr>
        <dsp:cNvPr id="0" name=""/>
        <dsp:cNvSpPr/>
      </dsp:nvSpPr>
      <dsp:spPr>
        <a:xfrm>
          <a:off x="1510751" y="658342"/>
          <a:ext cx="5219871" cy="5219871"/>
        </a:xfrm>
        <a:prstGeom prst="blockArc">
          <a:avLst>
            <a:gd name="adj1" fmla="val 6942857"/>
            <a:gd name="adj2" fmla="val 10028571"/>
            <a:gd name="adj3" fmla="val 3901"/>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2C713D-821F-4FBE-8571-A29F8205F38B}">
      <dsp:nvSpPr>
        <dsp:cNvPr id="0" name=""/>
        <dsp:cNvSpPr/>
      </dsp:nvSpPr>
      <dsp:spPr>
        <a:xfrm>
          <a:off x="1510751" y="658342"/>
          <a:ext cx="5219871" cy="5219871"/>
        </a:xfrm>
        <a:prstGeom prst="blockArc">
          <a:avLst>
            <a:gd name="adj1" fmla="val 3857143"/>
            <a:gd name="adj2" fmla="val 6942857"/>
            <a:gd name="adj3" fmla="val 3901"/>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B95530-7F47-43AA-9EE9-136429B51691}">
      <dsp:nvSpPr>
        <dsp:cNvPr id="0" name=""/>
        <dsp:cNvSpPr/>
      </dsp:nvSpPr>
      <dsp:spPr>
        <a:xfrm>
          <a:off x="1510751" y="658342"/>
          <a:ext cx="5219871" cy="5219871"/>
        </a:xfrm>
        <a:prstGeom prst="blockArc">
          <a:avLst>
            <a:gd name="adj1" fmla="val 771429"/>
            <a:gd name="adj2" fmla="val 3857143"/>
            <a:gd name="adj3" fmla="val 3901"/>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113FA2-BFEF-4CFB-ACEB-7FE1655EFCD5}">
      <dsp:nvSpPr>
        <dsp:cNvPr id="0" name=""/>
        <dsp:cNvSpPr/>
      </dsp:nvSpPr>
      <dsp:spPr>
        <a:xfrm>
          <a:off x="1510751" y="658342"/>
          <a:ext cx="5219871" cy="5219871"/>
        </a:xfrm>
        <a:prstGeom prst="blockArc">
          <a:avLst>
            <a:gd name="adj1" fmla="val 19285714"/>
            <a:gd name="adj2" fmla="val 771429"/>
            <a:gd name="adj3" fmla="val 3901"/>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FE47D7-C7A6-43BF-AEBF-70B6419E5598}">
      <dsp:nvSpPr>
        <dsp:cNvPr id="0" name=""/>
        <dsp:cNvSpPr/>
      </dsp:nvSpPr>
      <dsp:spPr>
        <a:xfrm>
          <a:off x="1510751" y="658342"/>
          <a:ext cx="5219871" cy="5219871"/>
        </a:xfrm>
        <a:prstGeom prst="blockArc">
          <a:avLst>
            <a:gd name="adj1" fmla="val 16200000"/>
            <a:gd name="adj2" fmla="val 19285714"/>
            <a:gd name="adj3" fmla="val 390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0F9714-8264-429E-BA66-1BD6778CA9B1}">
      <dsp:nvSpPr>
        <dsp:cNvPr id="0" name=""/>
        <dsp:cNvSpPr/>
      </dsp:nvSpPr>
      <dsp:spPr>
        <a:xfrm>
          <a:off x="3110636" y="2258226"/>
          <a:ext cx="2020102" cy="20201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fr-FR" sz="4600" kern="1200">
              <a:hlinkClick xmlns:r="http://schemas.openxmlformats.org/officeDocument/2006/relationships" r:id="rId1">
                <a:extLst>
                  <a:ext uri="{A12FA001-AC4F-418D-AE19-62706E023703}">
                    <ahyp:hlinkClr xmlns:ahyp="http://schemas.microsoft.com/office/drawing/2018/hyperlinkcolor" val="tx"/>
                  </a:ext>
                </a:extLst>
              </a:hlinkClick>
            </a:rPr>
            <a:t>Être bien</a:t>
          </a:r>
          <a:endParaRPr lang="fr-FR" sz="4600" kern="1200" dirty="0"/>
        </a:p>
      </dsp:txBody>
      <dsp:txXfrm>
        <a:off x="3406473" y="2554063"/>
        <a:ext cx="1428428" cy="1428428"/>
      </dsp:txXfrm>
    </dsp:sp>
    <dsp:sp modelId="{086CFE4C-C42B-41A8-9008-C311D72E3AF9}">
      <dsp:nvSpPr>
        <dsp:cNvPr id="0" name=""/>
        <dsp:cNvSpPr/>
      </dsp:nvSpPr>
      <dsp:spPr>
        <a:xfrm>
          <a:off x="3344574" y="2212"/>
          <a:ext cx="1552226" cy="141407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0" kern="1200">
              <a:hlinkClick xmlns:r="http://schemas.openxmlformats.org/officeDocument/2006/relationships" r:id="rId2">
                <a:extLst>
                  <a:ext uri="{A12FA001-AC4F-418D-AE19-62706E023703}">
                    <ahyp:hlinkClr xmlns:ahyp="http://schemas.microsoft.com/office/drawing/2018/hyperlinkcolor" val="tx"/>
                  </a:ext>
                </a:extLst>
              </a:hlinkClick>
            </a:rPr>
            <a:t>Les Saisons </a:t>
          </a:r>
          <a:r>
            <a:rPr lang="fr-FR" sz="1600" b="0" kern="1200"/>
            <a:t>A</a:t>
          </a:r>
          <a:r>
            <a:rPr lang="fr-FR" sz="1300" kern="1200"/>
            <a:t>teliers pour cycles sup.</a:t>
          </a:r>
          <a:endParaRPr lang="fr-FR" sz="1300" kern="1200" dirty="0"/>
        </a:p>
      </dsp:txBody>
      <dsp:txXfrm>
        <a:off x="3571892" y="209298"/>
        <a:ext cx="1097590" cy="999899"/>
      </dsp:txXfrm>
    </dsp:sp>
    <dsp:sp modelId="{5078C8A2-5057-4295-8C80-DB220444BE6A}">
      <dsp:nvSpPr>
        <dsp:cNvPr id="0" name=""/>
        <dsp:cNvSpPr/>
      </dsp:nvSpPr>
      <dsp:spPr>
        <a:xfrm>
          <a:off x="5414381" y="965713"/>
          <a:ext cx="1414071" cy="1414071"/>
        </a:xfrm>
        <a:prstGeom prst="ellipse">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a:hlinkClick xmlns:r="http://schemas.openxmlformats.org/officeDocument/2006/relationships" r:id="rId3">
                <a:extLst>
                  <a:ext uri="{A12FA001-AC4F-418D-AE19-62706E023703}">
                    <ahyp:hlinkClr xmlns:ahyp="http://schemas.microsoft.com/office/drawing/2018/hyperlinkcolor" val="tx"/>
                  </a:ext>
                </a:extLst>
              </a:hlinkClick>
            </a:rPr>
            <a:t>Clinique médicale et soins infirmiers</a:t>
          </a:r>
          <a:endParaRPr lang="fr-FR" sz="1600" kern="1200" dirty="0"/>
        </a:p>
      </dsp:txBody>
      <dsp:txXfrm>
        <a:off x="5621467" y="1172799"/>
        <a:ext cx="999899" cy="999899"/>
      </dsp:txXfrm>
    </dsp:sp>
    <dsp:sp modelId="{11B1BCD0-8D73-4A53-83AB-9EEDB4E342A0}">
      <dsp:nvSpPr>
        <dsp:cNvPr id="0" name=""/>
        <dsp:cNvSpPr/>
      </dsp:nvSpPr>
      <dsp:spPr>
        <a:xfrm>
          <a:off x="5908520" y="3130679"/>
          <a:ext cx="1414071" cy="1414071"/>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a:hlinkClick xmlns:r="http://schemas.openxmlformats.org/officeDocument/2006/relationships" r:id="rId4">
                <a:extLst>
                  <a:ext uri="{A12FA001-AC4F-418D-AE19-62706E023703}">
                    <ahyp:hlinkClr xmlns:ahyp="http://schemas.microsoft.com/office/drawing/2018/hyperlinkcolor" val="tx"/>
                  </a:ext>
                </a:extLst>
              </a:hlinkClick>
            </a:rPr>
            <a:t>Bureau du respect de la personne</a:t>
          </a:r>
          <a:endParaRPr lang="fr-FR" sz="1500" kern="1200" dirty="0"/>
        </a:p>
      </dsp:txBody>
      <dsp:txXfrm>
        <a:off x="6115606" y="3337765"/>
        <a:ext cx="999899" cy="999899"/>
      </dsp:txXfrm>
    </dsp:sp>
    <dsp:sp modelId="{C2576977-CCA2-452B-B004-090CC63BB2A6}">
      <dsp:nvSpPr>
        <dsp:cNvPr id="0" name=""/>
        <dsp:cNvSpPr/>
      </dsp:nvSpPr>
      <dsp:spPr>
        <a:xfrm>
          <a:off x="4523972" y="4866847"/>
          <a:ext cx="1414071" cy="1414071"/>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a:hlinkClick xmlns:r="http://schemas.openxmlformats.org/officeDocument/2006/relationships" r:id="rId5">
                <a:extLst>
                  <a:ext uri="{A12FA001-AC4F-418D-AE19-62706E023703}">
                    <ahyp:hlinkClr xmlns:ahyp="http://schemas.microsoft.com/office/drawing/2018/hyperlinkcolor" val="tx"/>
                  </a:ext>
                </a:extLst>
              </a:hlinkClick>
            </a:rPr>
            <a:t>Mieux-être (FAÉCUM</a:t>
          </a:r>
          <a:r>
            <a:rPr lang="fr-FR" sz="1600" kern="1200"/>
            <a:t>)</a:t>
          </a:r>
          <a:endParaRPr lang="fr-FR" sz="1600" kern="1200" dirty="0"/>
        </a:p>
      </dsp:txBody>
      <dsp:txXfrm>
        <a:off x="4731058" y="5073933"/>
        <a:ext cx="999899" cy="999899"/>
      </dsp:txXfrm>
    </dsp:sp>
    <dsp:sp modelId="{AE28EE38-EC40-4839-A5AC-3A0C0FB4A6C8}">
      <dsp:nvSpPr>
        <dsp:cNvPr id="0" name=""/>
        <dsp:cNvSpPr/>
      </dsp:nvSpPr>
      <dsp:spPr>
        <a:xfrm>
          <a:off x="2303330" y="4866847"/>
          <a:ext cx="1414071" cy="1414071"/>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a:hlinkClick xmlns:r="http://schemas.openxmlformats.org/officeDocument/2006/relationships" r:id="rId6">
                <a:extLst>
                  <a:ext uri="{A12FA001-AC4F-418D-AE19-62706E023703}">
                    <ahyp:hlinkClr xmlns:ahyp="http://schemas.microsoft.com/office/drawing/2018/hyperlinkcolor" val="tx"/>
                  </a:ext>
                </a:extLst>
              </a:hlinkClick>
            </a:rPr>
            <a:t>Services à la vie étudiante</a:t>
          </a:r>
          <a:endParaRPr lang="fr-FR" sz="1600" kern="1200" dirty="0"/>
        </a:p>
      </dsp:txBody>
      <dsp:txXfrm>
        <a:off x="2510416" y="5073933"/>
        <a:ext cx="999899" cy="999899"/>
      </dsp:txXfrm>
    </dsp:sp>
    <dsp:sp modelId="{74558E97-3BF0-4EDE-9EEF-70EF5119409D}">
      <dsp:nvSpPr>
        <dsp:cNvPr id="0" name=""/>
        <dsp:cNvSpPr/>
      </dsp:nvSpPr>
      <dsp:spPr>
        <a:xfrm>
          <a:off x="918782" y="3130679"/>
          <a:ext cx="1414071" cy="1414071"/>
        </a:xfrm>
        <a:prstGeom prst="ellipse">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CA" sz="1300" kern="1200">
              <a:hlinkClick xmlns:r="http://schemas.openxmlformats.org/officeDocument/2006/relationships" r:id="rId7">
                <a:extLst>
                  <a:ext uri="{A12FA001-AC4F-418D-AE19-62706E023703}">
                    <ahyp:hlinkClr xmlns:ahyp="http://schemas.microsoft.com/office/drawing/2018/hyperlinkcolor" val="tx"/>
                  </a:ext>
                </a:extLst>
              </a:hlinkClick>
            </a:rPr>
            <a:t>Consultation psychologique</a:t>
          </a:r>
          <a:endParaRPr lang="fr-CA" sz="1300" kern="1200" dirty="0"/>
        </a:p>
      </dsp:txBody>
      <dsp:txXfrm>
        <a:off x="1125868" y="3337765"/>
        <a:ext cx="999899" cy="999899"/>
      </dsp:txXfrm>
    </dsp:sp>
    <dsp:sp modelId="{079419D7-AAD4-43C3-8F27-44990FDA49E8}">
      <dsp:nvSpPr>
        <dsp:cNvPr id="0" name=""/>
        <dsp:cNvSpPr/>
      </dsp:nvSpPr>
      <dsp:spPr>
        <a:xfrm>
          <a:off x="1412922" y="965713"/>
          <a:ext cx="1414071" cy="1414071"/>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a:hlinkClick xmlns:r="http://schemas.openxmlformats.org/officeDocument/2006/relationships" r:id="rId8">
                <a:extLst>
                  <a:ext uri="{A12FA001-AC4F-418D-AE19-62706E023703}">
                    <ahyp:hlinkClr xmlns:ahyp="http://schemas.microsoft.com/office/drawing/2018/hyperlinkcolor" val="tx"/>
                  </a:ext>
                </a:extLst>
              </a:hlinkClick>
            </a:rPr>
            <a:t>Personnes en situation de handicap</a:t>
          </a:r>
          <a:endParaRPr lang="fr-FR" sz="1500" kern="1200" dirty="0"/>
        </a:p>
      </dsp:txBody>
      <dsp:txXfrm>
        <a:off x="1620008" y="1172799"/>
        <a:ext cx="999899" cy="99989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993479D-5AB1-4600-83E4-F80C4F462613}"/>
              </a:ext>
            </a:extLst>
          </p:cNvPr>
          <p:cNvSpPr>
            <a:spLocks noGrp="1"/>
          </p:cNvSpPr>
          <p:nvPr>
            <p:ph type="hdr" sz="quarter"/>
          </p:nvPr>
        </p:nvSpPr>
        <p:spPr>
          <a:xfrm>
            <a:off x="0" y="1"/>
            <a:ext cx="3037840" cy="471452"/>
          </a:xfrm>
          <a:prstGeom prst="rect">
            <a:avLst/>
          </a:prstGeom>
        </p:spPr>
        <p:txBody>
          <a:bodyPr vert="horz" lIns="93739" tIns="46869" rIns="93739" bIns="46869"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9A71000C-1B2D-439C-AB3A-FAEE5FEDA96A}"/>
              </a:ext>
            </a:extLst>
          </p:cNvPr>
          <p:cNvSpPr>
            <a:spLocks noGrp="1"/>
          </p:cNvSpPr>
          <p:nvPr>
            <p:ph type="dt" idx="1"/>
          </p:nvPr>
        </p:nvSpPr>
        <p:spPr>
          <a:xfrm>
            <a:off x="3970938" y="1"/>
            <a:ext cx="3037840" cy="471452"/>
          </a:xfrm>
          <a:prstGeom prst="rect">
            <a:avLst/>
          </a:prstGeom>
        </p:spPr>
        <p:txBody>
          <a:bodyPr vert="horz" lIns="93739" tIns="46869" rIns="93739" bIns="46869" rtlCol="0"/>
          <a:lstStyle>
            <a:lvl1pPr algn="r" eaLnBrk="1" fontAlgn="auto" hangingPunct="1">
              <a:spcBef>
                <a:spcPts val="0"/>
              </a:spcBef>
              <a:spcAft>
                <a:spcPts val="0"/>
              </a:spcAft>
              <a:defRPr sz="1200">
                <a:latin typeface="+mn-lt"/>
              </a:defRPr>
            </a:lvl1pPr>
          </a:lstStyle>
          <a:p>
            <a:pPr>
              <a:defRPr/>
            </a:pPr>
            <a:fld id="{D0EA3A3D-85D1-48A5-BA2B-FEBCFBD9F970}" type="datetimeFigureOut">
              <a:rPr lang="fr-FR"/>
              <a:pPr>
                <a:defRPr/>
              </a:pPr>
              <a:t>06/06/2025</a:t>
            </a:fld>
            <a:endParaRPr lang="fr-FR"/>
          </a:p>
        </p:txBody>
      </p:sp>
      <p:sp>
        <p:nvSpPr>
          <p:cNvPr id="4" name="Espace réservé de l'image de diapositive 3">
            <a:extLst>
              <a:ext uri="{FF2B5EF4-FFF2-40B4-BE49-F238E27FC236}">
                <a16:creationId xmlns:a16="http://schemas.microsoft.com/office/drawing/2014/main" id="{9E0668DB-5085-40E2-87B9-93DA0FE5D43C}"/>
              </a:ext>
            </a:extLst>
          </p:cNvPr>
          <p:cNvSpPr>
            <a:spLocks noGrp="1" noRot="1" noChangeAspect="1"/>
          </p:cNvSpPr>
          <p:nvPr>
            <p:ph type="sldImg" idx="2"/>
          </p:nvPr>
        </p:nvSpPr>
        <p:spPr>
          <a:xfrm>
            <a:off x="685800" y="1174750"/>
            <a:ext cx="5638800" cy="3171825"/>
          </a:xfrm>
          <a:prstGeom prst="rect">
            <a:avLst/>
          </a:prstGeom>
          <a:noFill/>
          <a:ln w="12700">
            <a:solidFill>
              <a:prstClr val="black"/>
            </a:solidFill>
          </a:ln>
        </p:spPr>
        <p:txBody>
          <a:bodyPr vert="horz" lIns="93739" tIns="46869" rIns="93739" bIns="46869" rtlCol="0" anchor="ctr"/>
          <a:lstStyle/>
          <a:p>
            <a:pPr lvl="0"/>
            <a:endParaRPr lang="fr-FR" noProof="0"/>
          </a:p>
        </p:txBody>
      </p:sp>
      <p:sp>
        <p:nvSpPr>
          <p:cNvPr id="5" name="Espace réservé des notes 4">
            <a:extLst>
              <a:ext uri="{FF2B5EF4-FFF2-40B4-BE49-F238E27FC236}">
                <a16:creationId xmlns:a16="http://schemas.microsoft.com/office/drawing/2014/main" id="{E00AB6EA-4B2B-43FA-9B82-21CF142F7E37}"/>
              </a:ext>
            </a:extLst>
          </p:cNvPr>
          <p:cNvSpPr>
            <a:spLocks noGrp="1"/>
          </p:cNvSpPr>
          <p:nvPr>
            <p:ph type="body" sz="quarter" idx="3"/>
          </p:nvPr>
        </p:nvSpPr>
        <p:spPr>
          <a:xfrm>
            <a:off x="701040" y="4522025"/>
            <a:ext cx="5608320" cy="3699838"/>
          </a:xfrm>
          <a:prstGeom prst="rect">
            <a:avLst/>
          </a:prstGeom>
        </p:spPr>
        <p:txBody>
          <a:bodyPr vert="horz" lIns="93739" tIns="46869" rIns="93739" bIns="46869" rtlCol="0"/>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endParaRPr lang="fr-FR" noProof="0"/>
          </a:p>
        </p:txBody>
      </p:sp>
      <p:sp>
        <p:nvSpPr>
          <p:cNvPr id="6" name="Espace réservé du pied de page 5">
            <a:extLst>
              <a:ext uri="{FF2B5EF4-FFF2-40B4-BE49-F238E27FC236}">
                <a16:creationId xmlns:a16="http://schemas.microsoft.com/office/drawing/2014/main" id="{876130A4-2CA3-4EB2-BCA3-431D64192E49}"/>
              </a:ext>
            </a:extLst>
          </p:cNvPr>
          <p:cNvSpPr>
            <a:spLocks noGrp="1"/>
          </p:cNvSpPr>
          <p:nvPr>
            <p:ph type="ftr" sz="quarter" idx="4"/>
          </p:nvPr>
        </p:nvSpPr>
        <p:spPr>
          <a:xfrm>
            <a:off x="0" y="8924962"/>
            <a:ext cx="3037840" cy="471451"/>
          </a:xfrm>
          <a:prstGeom prst="rect">
            <a:avLst/>
          </a:prstGeom>
        </p:spPr>
        <p:txBody>
          <a:bodyPr vert="horz" lIns="93739" tIns="46869" rIns="93739" bIns="46869"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6C494865-E73C-4F6F-98E7-A383F3790879}"/>
              </a:ext>
            </a:extLst>
          </p:cNvPr>
          <p:cNvSpPr>
            <a:spLocks noGrp="1"/>
          </p:cNvSpPr>
          <p:nvPr>
            <p:ph type="sldNum" sz="quarter" idx="5"/>
          </p:nvPr>
        </p:nvSpPr>
        <p:spPr>
          <a:xfrm>
            <a:off x="3970938" y="8924962"/>
            <a:ext cx="3037840" cy="471451"/>
          </a:xfrm>
          <a:prstGeom prst="rect">
            <a:avLst/>
          </a:prstGeom>
        </p:spPr>
        <p:txBody>
          <a:bodyPr vert="horz" wrap="square" lIns="93739" tIns="46869" rIns="93739" bIns="46869" numCol="1" anchor="b" anchorCtr="0" compatLnSpc="1">
            <a:prstTxWarp prst="textNoShape">
              <a:avLst/>
            </a:prstTxWarp>
          </a:bodyPr>
          <a:lstStyle>
            <a:lvl1pPr algn="r" eaLnBrk="1" hangingPunct="1">
              <a:defRPr sz="1200"/>
            </a:lvl1pPr>
          </a:lstStyle>
          <a:p>
            <a:pPr>
              <a:defRPr/>
            </a:pPr>
            <a:fld id="{4344F1F6-7779-4E1E-AE5C-0C12E0192CA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1</a:t>
            </a:fld>
            <a:endParaRPr lang="fr-FR" altLang="fr-FR"/>
          </a:p>
        </p:txBody>
      </p:sp>
    </p:spTree>
    <p:extLst>
      <p:ext uri="{BB962C8B-B14F-4D97-AF65-F5344CB8AC3E}">
        <p14:creationId xmlns:p14="http://schemas.microsoft.com/office/powerpoint/2010/main" val="2897962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10</a:t>
            </a:fld>
            <a:endParaRPr lang="fr-FR" altLang="fr-FR"/>
          </a:p>
        </p:txBody>
      </p:sp>
    </p:spTree>
    <p:extLst>
      <p:ext uri="{BB962C8B-B14F-4D97-AF65-F5344CB8AC3E}">
        <p14:creationId xmlns:p14="http://schemas.microsoft.com/office/powerpoint/2010/main" val="202724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11</a:t>
            </a:fld>
            <a:endParaRPr lang="fr-FR" altLang="fr-FR"/>
          </a:p>
        </p:txBody>
      </p:sp>
    </p:spTree>
    <p:extLst>
      <p:ext uri="{BB962C8B-B14F-4D97-AF65-F5344CB8AC3E}">
        <p14:creationId xmlns:p14="http://schemas.microsoft.com/office/powerpoint/2010/main" val="3269195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CA" altLang="fr-FR" dirty="0"/>
              <a:t>Nancy</a:t>
            </a:r>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12</a:t>
            </a:fld>
            <a:endParaRPr lang="fr-FR" altLang="fr-FR"/>
          </a:p>
        </p:txBody>
      </p:sp>
    </p:spTree>
    <p:extLst>
      <p:ext uri="{BB962C8B-B14F-4D97-AF65-F5344CB8AC3E}">
        <p14:creationId xmlns:p14="http://schemas.microsoft.com/office/powerpoint/2010/main" val="1235202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Pierrich/Nancy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13</a:t>
            </a:fld>
            <a:endParaRPr lang="fr-FR" altLang="fr-FR"/>
          </a:p>
        </p:txBody>
      </p:sp>
    </p:spTree>
    <p:extLst>
      <p:ext uri="{BB962C8B-B14F-4D97-AF65-F5344CB8AC3E}">
        <p14:creationId xmlns:p14="http://schemas.microsoft.com/office/powerpoint/2010/main" val="1078888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Deux groupes d’environ 45 personnes (Montréal et Laval)</a:t>
            </a:r>
          </a:p>
          <a:p>
            <a:pPr marL="285750" indent="-285750">
              <a:buFont typeface="Arial" panose="020B0604020202020204" pitchFamily="34" charset="0"/>
              <a:buChar char="•"/>
            </a:pPr>
            <a:r>
              <a:rPr lang="fr-CA" dirty="0">
                <a:latin typeface="Arial" panose="020B0604020202020204" pitchFamily="34" charset="0"/>
                <a:cs typeface="Arial" panose="020B0604020202020204" pitchFamily="34" charset="0"/>
              </a:rPr>
              <a:t>Horaires de cours distincts pour chaque campus</a:t>
            </a:r>
          </a:p>
          <a:p>
            <a:pPr marL="285750" indent="-285750">
              <a:buFont typeface="Arial" panose="020B0604020202020204" pitchFamily="34" charset="0"/>
              <a:buChar char="•"/>
            </a:pPr>
            <a:r>
              <a:rPr lang="fr-CA" b="1" dirty="0">
                <a:latin typeface="Arial" panose="020B0604020202020204" pitchFamily="34" charset="0"/>
                <a:cs typeface="Arial" panose="020B0604020202020204" pitchFamily="34" charset="0"/>
              </a:rPr>
              <a:t>Compléter 21 crédits pour commencer le stage</a:t>
            </a:r>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14</a:t>
            </a:fld>
            <a:endParaRPr lang="fr-FR" altLang="fr-FR"/>
          </a:p>
        </p:txBody>
      </p:sp>
    </p:spTree>
    <p:extLst>
      <p:ext uri="{BB962C8B-B14F-4D97-AF65-F5344CB8AC3E}">
        <p14:creationId xmlns:p14="http://schemas.microsoft.com/office/powerpoint/2010/main" val="1437692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Entre 20 et 25 étudiant-e-s dans cette modalité à Montréal</a:t>
            </a:r>
          </a:p>
          <a:p>
            <a:pPr marL="285750" indent="-285750" eaLnBrk="1" hangingPunct="1">
              <a:lnSpc>
                <a:spcPct val="100000"/>
              </a:lnSpc>
              <a:spcBef>
                <a:spcPct val="0"/>
              </a:spcBef>
              <a:buFont typeface="Arial" panose="020B0604020202020204" pitchFamily="34" charset="0"/>
              <a:buChar char="•"/>
            </a:pPr>
            <a:r>
              <a:rPr lang="fr-CA" altLang="fr-FR" sz="1200" b="1" dirty="0">
                <a:solidFill>
                  <a:srgbClr val="00B0F0"/>
                </a:solidFill>
                <a:latin typeface="Arial" panose="020B0604020202020204" pitchFamily="34" charset="0"/>
                <a:cs typeface="Arial" panose="020B0604020202020204" pitchFamily="34" charset="0"/>
              </a:rPr>
              <a:t>Choisir direction de recherche durant premier trimestre</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Plusieurs bourses disponibles par ESP et organismes (CRSH, FRQSC, IRSC…)</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Un mot sur le lien entre stage et mémoire : </a:t>
            </a:r>
            <a:r>
              <a:rPr lang="fr-CA" sz="1200" kern="1200" dirty="0">
                <a:solidFill>
                  <a:schemeClr val="tx1"/>
                </a:solidFill>
                <a:effectLst/>
                <a:latin typeface="+mn-lt"/>
                <a:ea typeface="+mn-ea"/>
                <a:cs typeface="+mn-cs"/>
              </a:rPr>
              <a:t>Il n’y a pas nécessairement de liens directs entre le stage et le mémoire. Invités à traiter d’une question de recherche par l’entremise d’analyses secondaires de données déjà recueillies. Le milieu de stage n’est donc pas un milieu de recherche. Par contre, afin de maximiser le développement des connaissances, </a:t>
            </a:r>
            <a:r>
              <a:rPr lang="fr-CA" sz="1200" b="1" kern="1200" dirty="0">
                <a:solidFill>
                  <a:schemeClr val="tx1"/>
                </a:solidFill>
                <a:effectLst/>
                <a:latin typeface="+mn-lt"/>
                <a:ea typeface="+mn-ea"/>
                <a:cs typeface="+mn-cs"/>
              </a:rPr>
              <a:t>il est suggéré </a:t>
            </a:r>
            <a:r>
              <a:rPr lang="fr-CA" sz="1200" kern="1200" dirty="0">
                <a:solidFill>
                  <a:schemeClr val="tx1"/>
                </a:solidFill>
                <a:effectLst/>
                <a:latin typeface="+mn-lt"/>
                <a:ea typeface="+mn-ea"/>
                <a:cs typeface="+mn-cs"/>
              </a:rPr>
              <a:t>que le milieu de stage permette d’entrer en contact avec des clientèles aux prises avec les enjeux dont traite le mémoire de recherche. </a:t>
            </a:r>
            <a:endParaRPr lang="fr-CA" dirty="0"/>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15</a:t>
            </a:fld>
            <a:endParaRPr lang="fr-FR" altLang="fr-FR"/>
          </a:p>
        </p:txBody>
      </p:sp>
    </p:spTree>
    <p:extLst>
      <p:ext uri="{BB962C8B-B14F-4D97-AF65-F5344CB8AC3E}">
        <p14:creationId xmlns:p14="http://schemas.microsoft.com/office/powerpoint/2010/main" val="2395983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285750" indent="-285750" eaLnBrk="1" hangingPunct="1">
              <a:lnSpc>
                <a:spcPct val="100000"/>
              </a:lnSpc>
              <a:spcBef>
                <a:spcPct val="0"/>
              </a:spcBef>
              <a:buFont typeface="Arial" panose="020B0604020202020204" pitchFamily="34" charset="0"/>
              <a:buChar char="•"/>
            </a:pPr>
            <a:r>
              <a:rPr lang="fr-CA" altLang="fr-FR" sz="1200" b="1" dirty="0">
                <a:solidFill>
                  <a:srgbClr val="00B0F0"/>
                </a:solidFill>
                <a:latin typeface="Arial" panose="020B0604020202020204" pitchFamily="34" charset="0"/>
                <a:cs typeface="Arial" panose="020B0604020202020204" pitchFamily="34" charset="0"/>
              </a:rPr>
              <a:t>Choisir direction de recherche AVANT premier trimestre</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Plusieurs bourses disponibles par ESP et organismes (CRSH, FRQSC, IRSC…)</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Formation soutenue à la recherche en psychoéducation, mène au doctorat</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Pas de stage</a:t>
            </a:r>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16</a:t>
            </a:fld>
            <a:endParaRPr lang="fr-FR" altLang="fr-FR"/>
          </a:p>
        </p:txBody>
      </p:sp>
    </p:spTree>
    <p:extLst>
      <p:ext uri="{BB962C8B-B14F-4D97-AF65-F5344CB8AC3E}">
        <p14:creationId xmlns:p14="http://schemas.microsoft.com/office/powerpoint/2010/main" val="565776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Une quinzaine de personnes, la plupart provenant de psychologie (UdeM, principalement, mais aussi McGill, Concordia et UQAM)</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Cours essentiels et stage obligatoire requis à votre formation afin d’accéder à l’Ordre</a:t>
            </a:r>
          </a:p>
          <a:p>
            <a:pPr marL="285750" indent="-285750" eaLnBrk="1" hangingPunct="1">
              <a:lnSpc>
                <a:spcPct val="100000"/>
              </a:lnSpc>
              <a:spcBef>
                <a:spcPct val="0"/>
              </a:spcBef>
              <a:buFont typeface="Arial" panose="020B0604020202020204" pitchFamily="34" charset="0"/>
              <a:buChar char="•"/>
            </a:pPr>
            <a:r>
              <a:rPr lang="fr-CA" altLang="fr-FR" sz="1200" b="1" dirty="0">
                <a:solidFill>
                  <a:srgbClr val="F04E24"/>
                </a:solidFill>
                <a:latin typeface="Arial" panose="020B0604020202020204" pitchFamily="34" charset="0"/>
                <a:cs typeface="Arial" panose="020B0604020202020204" pitchFamily="34" charset="0"/>
              </a:rPr>
              <a:t>Choisir direction de recherche avant la fin du trimestre d’hiver</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Demande d’équivalence par formulaire pour ceux qui viennent d’autres universités</a:t>
            </a:r>
          </a:p>
          <a:p>
            <a:pPr>
              <a:defRPr/>
            </a:pPr>
            <a:endParaRPr lang="fr-CA" dirty="0"/>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17</a:t>
            </a:fld>
            <a:endParaRPr lang="fr-FR" altLang="fr-FR"/>
          </a:p>
        </p:txBody>
      </p:sp>
    </p:spTree>
    <p:extLst>
      <p:ext uri="{BB962C8B-B14F-4D97-AF65-F5344CB8AC3E}">
        <p14:creationId xmlns:p14="http://schemas.microsoft.com/office/powerpoint/2010/main" val="4276951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171450" indent="-171450">
              <a:buFont typeface="Arial" panose="020B0604020202020204" pitchFamily="34" charset="0"/>
              <a:buChar char="•"/>
              <a:defRPr/>
            </a:pPr>
            <a:r>
              <a:rPr lang="fr-CA" altLang="fr-FR" sz="1200" dirty="0">
                <a:latin typeface="Arial" panose="020B0604020202020204" pitchFamily="34" charset="0"/>
                <a:cs typeface="Arial" panose="020B0604020202020204" pitchFamily="34" charset="0"/>
              </a:rPr>
              <a:t>Entre 5 et 10 nouvelles ou nouveaux doctorants admis chaque année</a:t>
            </a:r>
          </a:p>
          <a:p>
            <a:pPr marL="171450" indent="-171450">
              <a:buFont typeface="Arial" panose="020B0604020202020204" pitchFamily="34" charset="0"/>
              <a:buChar char="•"/>
              <a:defRPr/>
            </a:pPr>
            <a:r>
              <a:rPr lang="fr-CA" altLang="fr-FR" sz="1200" dirty="0">
                <a:latin typeface="Arial" panose="020B0604020202020204" pitchFamily="34" charset="0"/>
                <a:cs typeface="Arial" panose="020B0604020202020204" pitchFamily="34" charset="0"/>
              </a:rPr>
              <a:t>Diplôme complémentaire requis lors de l’accès direct (bac-doc) ou lors du </a:t>
            </a:r>
            <a:r>
              <a:rPr lang="fr-CA" altLang="fr-FR" sz="1200" b="0" dirty="0">
                <a:latin typeface="Arial" panose="020B0604020202020204" pitchFamily="34" charset="0"/>
                <a:cs typeface="Arial" panose="020B0604020202020204" pitchFamily="34" charset="0"/>
              </a:rPr>
              <a:t>passage accéléré (maîtrise-doc)</a:t>
            </a:r>
          </a:p>
          <a:p>
            <a:pPr marL="171450" indent="-171450">
              <a:buFont typeface="Arial" panose="020B0604020202020204" pitchFamily="34" charset="0"/>
              <a:buChar char="•"/>
              <a:defRPr/>
            </a:pPr>
            <a:endParaRPr lang="fr-CA" altLang="fr-FR" sz="1200" b="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dirty="0"/>
              <a:t>Pour les personnes de la maîtrise (avec mémoire) intéressées par le </a:t>
            </a:r>
            <a:r>
              <a:rPr lang="fr-CA" b="1" dirty="0"/>
              <a:t>passage accéléré au doctorat</a:t>
            </a:r>
            <a:r>
              <a:rPr lang="fr-CA" dirty="0"/>
              <a:t>, possible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Avoir une moyenne exceptionnelle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avoir complété la scolarité de maîtrise (</a:t>
            </a:r>
            <a:r>
              <a:rPr lang="fr-CA" dirty="0"/>
              <a:t>15 crédits de cours</a:t>
            </a:r>
            <a:r>
              <a:rPr lang="fr-CA" sz="1200" kern="1200" dirty="0">
                <a:solidFill>
                  <a:schemeClr val="tx1"/>
                </a:solidFill>
                <a:effectLst/>
                <a:latin typeface="+mn-lt"/>
                <a:ea typeface="+mn-ea"/>
                <a:cs typeface="+mn-cs"/>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avoir </a:t>
            </a:r>
            <a:r>
              <a:rPr lang="fr-CA" sz="1200" b="1" kern="1200" dirty="0">
                <a:solidFill>
                  <a:schemeClr val="tx1"/>
                </a:solidFill>
                <a:effectLst/>
                <a:latin typeface="+mn-lt"/>
                <a:ea typeface="+mn-ea"/>
                <a:cs typeface="+mn-cs"/>
              </a:rPr>
              <a:t>déposé un projet de maîtrise </a:t>
            </a:r>
            <a:r>
              <a:rPr lang="fr-CA" sz="1200" kern="1200" dirty="0">
                <a:solidFill>
                  <a:schemeClr val="tx1"/>
                </a:solidFill>
                <a:effectLst/>
                <a:latin typeface="+mn-lt"/>
                <a:ea typeface="+mn-ea"/>
                <a:cs typeface="+mn-cs"/>
              </a:rPr>
              <a:t>à l’été précédent l’admission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avoir été inscrite 3 trimestres à la maîtrise (automne, hiver, été de la première année).</a:t>
            </a:r>
          </a:p>
          <a:p>
            <a:pPr marL="171450" indent="-171450">
              <a:buFont typeface="Arial" panose="020B0604020202020204" pitchFamily="34" charset="0"/>
              <a:buChar char="•"/>
              <a:defRPr/>
            </a:pPr>
            <a:endParaRPr lang="fr-CA" altLang="fr-FR" sz="1200" b="1" dirty="0">
              <a:latin typeface="Arial" panose="020B0604020202020204" pitchFamily="34" charset="0"/>
              <a:cs typeface="Arial" panose="020B0604020202020204" pitchFamily="34" charset="0"/>
            </a:endParaRPr>
          </a:p>
          <a:p>
            <a:pPr>
              <a:defRPr/>
            </a:pPr>
            <a:endParaRPr lang="fr-CA" dirty="0"/>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18</a:t>
            </a:fld>
            <a:endParaRPr lang="fr-FR" altLang="fr-FR"/>
          </a:p>
        </p:txBody>
      </p:sp>
    </p:spTree>
    <p:extLst>
      <p:ext uri="{BB962C8B-B14F-4D97-AF65-F5344CB8AC3E}">
        <p14:creationId xmlns:p14="http://schemas.microsoft.com/office/powerpoint/2010/main" val="1492464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0" indent="0">
              <a:buFont typeface="Arial" panose="020B0604020202020204" pitchFamily="34" charset="0"/>
              <a:buNone/>
              <a:defRPr/>
            </a:pPr>
            <a:r>
              <a:rPr lang="fr-CA" altLang="fr-FR" sz="1200" b="0" dirty="0">
                <a:latin typeface="Arial" panose="020B0604020202020204" pitchFamily="34" charset="0"/>
                <a:cs typeface="Arial" panose="020B0604020202020204" pitchFamily="34" charset="0"/>
              </a:rPr>
              <a:t>Nous verrons plus loin les étapes obligatoires</a:t>
            </a:r>
          </a:p>
          <a:p>
            <a:pPr marL="0" indent="0">
              <a:buFont typeface="Arial" panose="020B0604020202020204" pitchFamily="34" charset="0"/>
              <a:buNone/>
              <a:defRPr/>
            </a:pPr>
            <a:r>
              <a:rPr lang="fr-CA" altLang="fr-FR" sz="1200" b="1" dirty="0">
                <a:latin typeface="Arial" panose="020B0604020202020204" pitchFamily="34" charset="0"/>
                <a:cs typeface="Arial" panose="020B0604020202020204" pitchFamily="34" charset="0"/>
              </a:rPr>
              <a:t>Nous allons vous contacter de façon individuelle afin de planifier votre horaire, avec votre direction de recherche</a:t>
            </a:r>
          </a:p>
          <a:p>
            <a:pPr>
              <a:defRPr/>
            </a:pPr>
            <a:endParaRPr lang="fr-CA" dirty="0"/>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19</a:t>
            </a:fld>
            <a:endParaRPr lang="fr-FR" altLang="fr-FR"/>
          </a:p>
        </p:txBody>
      </p:sp>
    </p:spTree>
    <p:extLst>
      <p:ext uri="{BB962C8B-B14F-4D97-AF65-F5344CB8AC3E}">
        <p14:creationId xmlns:p14="http://schemas.microsoft.com/office/powerpoint/2010/main" val="174581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a:extLst>
              <a:ext uri="{FF2B5EF4-FFF2-40B4-BE49-F238E27FC236}">
                <a16:creationId xmlns:a16="http://schemas.microsoft.com/office/drawing/2014/main" id="{8544521F-BF95-4E16-8A28-7F780AA770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notes 2">
            <a:extLst>
              <a:ext uri="{FF2B5EF4-FFF2-40B4-BE49-F238E27FC236}">
                <a16:creationId xmlns:a16="http://schemas.microsoft.com/office/drawing/2014/main" id="{E3CE2CA5-E341-4A40-BE6C-4588465A43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CA" altLang="fr-FR" dirty="0"/>
          </a:p>
        </p:txBody>
      </p:sp>
      <p:sp>
        <p:nvSpPr>
          <p:cNvPr id="17412" name="Espace réservé du numéro de diapositive 3">
            <a:extLst>
              <a:ext uri="{FF2B5EF4-FFF2-40B4-BE49-F238E27FC236}">
                <a16:creationId xmlns:a16="http://schemas.microsoft.com/office/drawing/2014/main" id="{B0E41E8E-6144-4DCA-96BA-A6EE2800D4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F205DFE1-FD79-45D3-B37B-5210A134849E}" type="slidenum">
              <a:rPr lang="fr-FR" altLang="fr-FR" smtClean="0"/>
              <a:pPr/>
              <a:t>2</a:t>
            </a:fld>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Nombre d’admis variable d’une année à l’autre, entre 5 et 15 par année. Plusieurs parcours différents</a:t>
            </a: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Cours recommandés par l’OPPQ sur votre plan de formation. </a:t>
            </a:r>
            <a:r>
              <a:rPr lang="fr-CA" altLang="fr-FR" sz="1200" b="1" dirty="0">
                <a:latin typeface="Arial" panose="020B0604020202020204" pitchFamily="34" charset="0"/>
                <a:cs typeface="Arial" panose="020B0604020202020204" pitchFamily="34" charset="0"/>
              </a:rPr>
              <a:t>Votre responsabilité de suivre votre plan. </a:t>
            </a:r>
            <a:r>
              <a:rPr lang="fr-CA" altLang="fr-FR" sz="1200" b="0" dirty="0">
                <a:latin typeface="Arial" panose="020B0604020202020204" pitchFamily="34" charset="0"/>
                <a:cs typeface="Arial" panose="020B0604020202020204" pitchFamily="34" charset="0"/>
              </a:rPr>
              <a:t>Nous ne faisons pas de suivi personnalisé pour élaborer votre cheminement.</a:t>
            </a:r>
            <a:endParaRPr lang="fr-CA" altLang="fr-FR" sz="1200" b="1" dirty="0">
              <a:latin typeface="Arial" panose="020B0604020202020204" pitchFamily="34" charset="0"/>
              <a:cs typeface="Arial" panose="020B0604020202020204" pitchFamily="34" charset="0"/>
            </a:endParaRPr>
          </a:p>
          <a:p>
            <a:pPr marL="285750" indent="-285750" eaLnBrk="1" hangingPunct="1">
              <a:lnSpc>
                <a:spcPct val="100000"/>
              </a:lnSpc>
              <a:spcBef>
                <a:spcPct val="0"/>
              </a:spcBef>
              <a:buFont typeface="Arial" panose="020B0604020202020204" pitchFamily="34" charset="0"/>
              <a:buChar char="•"/>
            </a:pPr>
            <a:r>
              <a:rPr lang="fr-CA" altLang="fr-FR" sz="1200" dirty="0">
                <a:latin typeface="Arial" panose="020B0604020202020204" pitchFamily="34" charset="0"/>
                <a:cs typeface="Arial" panose="020B0604020202020204" pitchFamily="34" charset="0"/>
              </a:rPr>
              <a:t>Choix de cours par formulaire. Pas de garantie qu’il y aura de la place à tous les cours au trimestre que vous désirez. Les cours sont souvent offerts une fois par an et non chaque trimestre.</a:t>
            </a:r>
          </a:p>
          <a:p>
            <a:pPr>
              <a:defRPr/>
            </a:pPr>
            <a:endParaRPr lang="fr-CA" dirty="0"/>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20</a:t>
            </a:fld>
            <a:endParaRPr lang="fr-FR" altLang="fr-FR"/>
          </a:p>
        </p:txBody>
      </p:sp>
    </p:spTree>
    <p:extLst>
      <p:ext uri="{BB962C8B-B14F-4D97-AF65-F5344CB8AC3E}">
        <p14:creationId xmlns:p14="http://schemas.microsoft.com/office/powerpoint/2010/main" val="3791430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Pierrich</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21</a:t>
            </a:fld>
            <a:endParaRPr lang="fr-FR" altLang="fr-FR"/>
          </a:p>
        </p:txBody>
      </p:sp>
    </p:spTree>
    <p:extLst>
      <p:ext uri="{BB962C8B-B14F-4D97-AF65-F5344CB8AC3E}">
        <p14:creationId xmlns:p14="http://schemas.microsoft.com/office/powerpoint/2010/main" val="3959926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a:defRPr/>
            </a:pPr>
            <a:endParaRPr lang="fr-CA" dirty="0"/>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22</a:t>
            </a:fld>
            <a:endParaRPr lang="fr-FR" altLang="fr-FR"/>
          </a:p>
        </p:txBody>
      </p:sp>
    </p:spTree>
    <p:extLst>
      <p:ext uri="{BB962C8B-B14F-4D97-AF65-F5344CB8AC3E}">
        <p14:creationId xmlns:p14="http://schemas.microsoft.com/office/powerpoint/2010/main" val="4167733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CA" altLang="fr-FR" sz="1200" dirty="0">
              <a:latin typeface="Arial" panose="020B0604020202020204" pitchFamily="34" charset="0"/>
              <a:cs typeface="Arial" panose="020B0604020202020204" pitchFamily="34" charset="0"/>
            </a:endParaRPr>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23</a:t>
            </a:fld>
            <a:endParaRPr lang="fr-FR" altLang="fr-FR"/>
          </a:p>
        </p:txBody>
      </p:sp>
    </p:spTree>
    <p:extLst>
      <p:ext uri="{BB962C8B-B14F-4D97-AF65-F5344CB8AC3E}">
        <p14:creationId xmlns:p14="http://schemas.microsoft.com/office/powerpoint/2010/main" val="4078732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CA" altLang="fr-FR" sz="1200" dirty="0">
              <a:latin typeface="Arial" panose="020B0604020202020204" pitchFamily="34" charset="0"/>
              <a:cs typeface="Arial" panose="020B0604020202020204" pitchFamily="34" charset="0"/>
            </a:endParaRPr>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24</a:t>
            </a:fld>
            <a:endParaRPr lang="fr-FR" altLang="fr-FR"/>
          </a:p>
        </p:txBody>
      </p:sp>
    </p:spTree>
    <p:extLst>
      <p:ext uri="{BB962C8B-B14F-4D97-AF65-F5344CB8AC3E}">
        <p14:creationId xmlns:p14="http://schemas.microsoft.com/office/powerpoint/2010/main" val="581506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a:defRPr/>
            </a:pPr>
            <a:r>
              <a:rPr lang="fr-CA" dirty="0"/>
              <a:t>Cheminement implanté en 2024 : </a:t>
            </a:r>
          </a:p>
          <a:p>
            <a:pPr marL="171450" indent="-171450">
              <a:buFontTx/>
              <a:buChar char="-"/>
              <a:defRPr/>
            </a:pPr>
            <a:r>
              <a:rPr lang="fr-CA" dirty="0"/>
              <a:t>3 cours obligatoires qui permettent de travailler dès le départ sur sa recherche</a:t>
            </a:r>
          </a:p>
          <a:p>
            <a:pPr marL="171450" indent="-171450">
              <a:buFontTx/>
              <a:buChar char="-"/>
              <a:defRPr/>
            </a:pPr>
            <a:r>
              <a:rPr lang="fr-CA" dirty="0"/>
              <a:t>bloc interdisciplinaire bonifié, incluant des ateliers d’un crédit offerts par les ESP</a:t>
            </a:r>
          </a:p>
          <a:p>
            <a:pPr marL="171450" indent="-171450">
              <a:buFontTx/>
              <a:buChar char="-"/>
              <a:defRPr/>
            </a:pPr>
            <a:r>
              <a:rPr lang="fr-CA" dirty="0"/>
              <a:t>La thèse vaut pour 72 crédits, au lieu de 60 crédits avant. </a:t>
            </a:r>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25</a:t>
            </a:fld>
            <a:endParaRPr lang="fr-FR" altLang="fr-FR"/>
          </a:p>
        </p:txBody>
      </p:sp>
    </p:spTree>
    <p:extLst>
      <p:ext uri="{BB962C8B-B14F-4D97-AF65-F5344CB8AC3E}">
        <p14:creationId xmlns:p14="http://schemas.microsoft.com/office/powerpoint/2010/main" val="2198273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altLang="fr-FR" dirty="0"/>
              <a:t>Daniel</a:t>
            </a:r>
            <a:endParaRPr lang="fr-CA" altLang="fr-FR" b="1" dirty="0"/>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26</a:t>
            </a:fld>
            <a:endParaRPr lang="fr-FR" altLang="fr-FR"/>
          </a:p>
        </p:txBody>
      </p:sp>
    </p:spTree>
    <p:extLst>
      <p:ext uri="{BB962C8B-B14F-4D97-AF65-F5344CB8AC3E}">
        <p14:creationId xmlns:p14="http://schemas.microsoft.com/office/powerpoint/2010/main" val="1182357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Josée</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27</a:t>
            </a:fld>
            <a:endParaRPr lang="fr-FR" altLang="fr-FR"/>
          </a:p>
        </p:txBody>
      </p:sp>
    </p:spTree>
    <p:extLst>
      <p:ext uri="{BB962C8B-B14F-4D97-AF65-F5344CB8AC3E}">
        <p14:creationId xmlns:p14="http://schemas.microsoft.com/office/powerpoint/2010/main" val="494134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Josée</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28</a:t>
            </a:fld>
            <a:endParaRPr lang="fr-FR" altLang="fr-FR"/>
          </a:p>
        </p:txBody>
      </p:sp>
    </p:spTree>
    <p:extLst>
      <p:ext uri="{BB962C8B-B14F-4D97-AF65-F5344CB8AC3E}">
        <p14:creationId xmlns:p14="http://schemas.microsoft.com/office/powerpoint/2010/main" val="582230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Josée</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29</a:t>
            </a:fld>
            <a:endParaRPr lang="fr-FR" altLang="fr-FR"/>
          </a:p>
        </p:txBody>
      </p:sp>
    </p:spTree>
    <p:extLst>
      <p:ext uri="{BB962C8B-B14F-4D97-AF65-F5344CB8AC3E}">
        <p14:creationId xmlns:p14="http://schemas.microsoft.com/office/powerpoint/2010/main" val="159068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3</a:t>
            </a:fld>
            <a:endParaRPr lang="fr-FR" altLang="fr-FR"/>
          </a:p>
        </p:txBody>
      </p:sp>
    </p:spTree>
    <p:extLst>
      <p:ext uri="{BB962C8B-B14F-4D97-AF65-F5344CB8AC3E}">
        <p14:creationId xmlns:p14="http://schemas.microsoft.com/office/powerpoint/2010/main" val="3676194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30</a:t>
            </a:fld>
            <a:endParaRPr lang="fr-FR" altLang="fr-FR"/>
          </a:p>
        </p:txBody>
      </p:sp>
    </p:spTree>
    <p:extLst>
      <p:ext uri="{BB962C8B-B14F-4D97-AF65-F5344CB8AC3E}">
        <p14:creationId xmlns:p14="http://schemas.microsoft.com/office/powerpoint/2010/main" val="2799432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r>
              <a:rPr lang="fr-CA" altLang="fr-FR" dirty="0"/>
              <a:t>Nancy</a:t>
            </a:r>
          </a:p>
          <a:p>
            <a:pPr marL="0" indent="0">
              <a:buFontTx/>
              <a:buNone/>
              <a:defRPr/>
            </a:pPr>
            <a:endParaRPr lang="fr-CA" altLang="fr-FR" dirty="0"/>
          </a:p>
          <a:p>
            <a:pPr marL="171450" indent="-171450">
              <a:buFontTx/>
              <a:buChar char="-"/>
              <a:defRPr/>
            </a:pPr>
            <a:r>
              <a:rPr lang="fr-CA" altLang="fr-FR" dirty="0"/>
              <a:t>Les concours sont la plupart du temps envoyées par l’adresse </a:t>
            </a:r>
            <a:r>
              <a:rPr lang="fr-CA" altLang="fr-FR" b="1" u="sng" dirty="0"/>
              <a:t>direction@psyced.umontreal.ca</a:t>
            </a:r>
            <a:r>
              <a:rPr lang="fr-CA" altLang="fr-FR" b="1" u="none" dirty="0"/>
              <a:t> : </a:t>
            </a:r>
            <a:r>
              <a:rPr lang="fr-CA" altLang="fr-FR" b="0" u="none" dirty="0"/>
              <a:t>LISEZ VOS COURRIELS!!</a:t>
            </a:r>
            <a:endParaRPr lang="fr-CA" altLang="fr-FR" b="0" u="sng" dirty="0"/>
          </a:p>
          <a:p>
            <a:pPr marL="171450" indent="-171450">
              <a:buFontTx/>
              <a:buChar char="-"/>
              <a:defRPr/>
            </a:pPr>
            <a:r>
              <a:rPr lang="fr-CA" altLang="fr-FR" u="none" dirty="0"/>
              <a:t>Votre institution bancaire, votre compagnie d’assurance, certains employeurs offrent des bourses d’études. Faites quelques recherches, ça vaut le temps investi!</a:t>
            </a:r>
          </a:p>
          <a:p>
            <a:pPr marL="171450" indent="-171450">
              <a:buFontTx/>
              <a:buChar char="-"/>
              <a:defRPr/>
            </a:pPr>
            <a:r>
              <a:rPr lang="fr-CA" altLang="fr-FR" u="none" dirty="0"/>
              <a:t>Les ESP offrent des cliniques de bourses pour vous aider dans vos dossiers de candidatures</a:t>
            </a:r>
          </a:p>
          <a:p>
            <a:pPr marL="171450" indent="-171450">
              <a:buFontTx/>
              <a:buChar char="-"/>
              <a:defRPr/>
            </a:pPr>
            <a:r>
              <a:rPr lang="fr-CA" altLang="fr-FR" u="none" dirty="0"/>
              <a:t>L’École a aussi un concours de bourses, courriels fin septembre : prix du directeur, prix d’excellence, prix pour l’impact social, financement intégré</a:t>
            </a:r>
          </a:p>
          <a:p>
            <a:pPr marL="171450" indent="-171450">
              <a:buFontTx/>
              <a:buChar char="-"/>
              <a:defRPr/>
            </a:pPr>
            <a:r>
              <a:rPr lang="fr-CA" altLang="fr-FR" u="none" dirty="0"/>
              <a:t>Ne pas sous-estimer les emplois comme auxiliaire de recherche ou d’enseignement auprès des profs. Excellent pour votre CV et acquérir de l’expérience.</a:t>
            </a:r>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31</a:t>
            </a:fld>
            <a:endParaRPr lang="fr-FR" altLang="fr-FR"/>
          </a:p>
        </p:txBody>
      </p:sp>
    </p:spTree>
    <p:extLst>
      <p:ext uri="{BB962C8B-B14F-4D97-AF65-F5344CB8AC3E}">
        <p14:creationId xmlns:p14="http://schemas.microsoft.com/office/powerpoint/2010/main" val="2579655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C37FC022-0623-204B-3554-FFF80C9227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a:extLst>
              <a:ext uri="{FF2B5EF4-FFF2-40B4-BE49-F238E27FC236}">
                <a16:creationId xmlns:a16="http://schemas.microsoft.com/office/drawing/2014/main" id="{BE9522D2-27A8-0D44-98CF-AAF26F1837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CA" altLang="fr-FR" dirty="0"/>
              <a:t>Nancy</a:t>
            </a:r>
          </a:p>
        </p:txBody>
      </p:sp>
      <p:sp>
        <p:nvSpPr>
          <p:cNvPr id="23556" name="Espace réservé du numéro de diapositive 3">
            <a:extLst>
              <a:ext uri="{FF2B5EF4-FFF2-40B4-BE49-F238E27FC236}">
                <a16:creationId xmlns:a16="http://schemas.microsoft.com/office/drawing/2014/main" id="{91C746A1-EC61-FC9D-C49C-0F25C3750C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0413" indent="-292100">
              <a:defRPr>
                <a:solidFill>
                  <a:schemeClr val="tx1"/>
                </a:solidFill>
                <a:latin typeface="Calibri" panose="020F0502020204030204" pitchFamily="34" charset="0"/>
              </a:defRPr>
            </a:lvl2pPr>
            <a:lvl3pPr marL="1171575" indent="-233363">
              <a:defRPr>
                <a:solidFill>
                  <a:schemeClr val="tx1"/>
                </a:solidFill>
                <a:latin typeface="Calibri" panose="020F0502020204030204" pitchFamily="34" charset="0"/>
              </a:defRPr>
            </a:lvl3pPr>
            <a:lvl4pPr marL="1639888" indent="-233363">
              <a:defRPr>
                <a:solidFill>
                  <a:schemeClr val="tx1"/>
                </a:solidFill>
                <a:latin typeface="Calibri" panose="020F0502020204030204" pitchFamily="34" charset="0"/>
              </a:defRPr>
            </a:lvl4pPr>
            <a:lvl5pPr marL="2108200" indent="-233363">
              <a:defRPr>
                <a:solidFill>
                  <a:schemeClr val="tx1"/>
                </a:solidFill>
                <a:latin typeface="Calibri" panose="020F0502020204030204" pitchFamily="34" charset="0"/>
              </a:defRPr>
            </a:lvl5pPr>
            <a:lvl6pPr marL="2565400" indent="-233363" eaLnBrk="0" fontAlgn="base" hangingPunct="0">
              <a:spcBef>
                <a:spcPct val="0"/>
              </a:spcBef>
              <a:spcAft>
                <a:spcPct val="0"/>
              </a:spcAft>
              <a:defRPr>
                <a:solidFill>
                  <a:schemeClr val="tx1"/>
                </a:solidFill>
                <a:latin typeface="Calibri" panose="020F0502020204030204" pitchFamily="34" charset="0"/>
              </a:defRPr>
            </a:lvl6pPr>
            <a:lvl7pPr marL="3022600" indent="-233363" eaLnBrk="0" fontAlgn="base" hangingPunct="0">
              <a:spcBef>
                <a:spcPct val="0"/>
              </a:spcBef>
              <a:spcAft>
                <a:spcPct val="0"/>
              </a:spcAft>
              <a:defRPr>
                <a:solidFill>
                  <a:schemeClr val="tx1"/>
                </a:solidFill>
                <a:latin typeface="Calibri" panose="020F0502020204030204" pitchFamily="34" charset="0"/>
              </a:defRPr>
            </a:lvl7pPr>
            <a:lvl8pPr marL="3479800" indent="-233363" eaLnBrk="0" fontAlgn="base" hangingPunct="0">
              <a:spcBef>
                <a:spcPct val="0"/>
              </a:spcBef>
              <a:spcAft>
                <a:spcPct val="0"/>
              </a:spcAft>
              <a:defRPr>
                <a:solidFill>
                  <a:schemeClr val="tx1"/>
                </a:solidFill>
                <a:latin typeface="Calibri" panose="020F0502020204030204" pitchFamily="34" charset="0"/>
              </a:defRPr>
            </a:lvl8pPr>
            <a:lvl9pPr marL="3937000" indent="-233363" eaLnBrk="0" fontAlgn="base" hangingPunct="0">
              <a:spcBef>
                <a:spcPct val="0"/>
              </a:spcBef>
              <a:spcAft>
                <a:spcPct val="0"/>
              </a:spcAft>
              <a:defRPr>
                <a:solidFill>
                  <a:schemeClr val="tx1"/>
                </a:solidFill>
                <a:latin typeface="Calibri" panose="020F0502020204030204" pitchFamily="34" charset="0"/>
              </a:defRPr>
            </a:lvl9pPr>
          </a:lstStyle>
          <a:p>
            <a:fld id="{71F2A578-0D66-4CF1-9C00-C74DDA468BE2}" type="slidenum">
              <a:rPr lang="fr-FR" altLang="fr-FR"/>
              <a:pPr/>
              <a:t>32</a:t>
            </a:fld>
            <a:endParaRPr lang="fr-FR" altLang="fr-FR"/>
          </a:p>
        </p:txBody>
      </p:sp>
    </p:spTree>
    <p:extLst>
      <p:ext uri="{BB962C8B-B14F-4D97-AF65-F5344CB8AC3E}">
        <p14:creationId xmlns:p14="http://schemas.microsoft.com/office/powerpoint/2010/main" val="2649807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078A3B5A-7BF5-5D2D-E1F1-3BC1770B1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notes 2">
            <a:extLst>
              <a:ext uri="{FF2B5EF4-FFF2-40B4-BE49-F238E27FC236}">
                <a16:creationId xmlns:a16="http://schemas.microsoft.com/office/drawing/2014/main" id="{871706F9-BB15-5252-D247-67E918B607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CA" altLang="fr-FR" dirty="0"/>
              <a:t>Nancy</a:t>
            </a:r>
          </a:p>
        </p:txBody>
      </p:sp>
      <p:sp>
        <p:nvSpPr>
          <p:cNvPr id="21508" name="Espace réservé du numéro de diapositive 3">
            <a:extLst>
              <a:ext uri="{FF2B5EF4-FFF2-40B4-BE49-F238E27FC236}">
                <a16:creationId xmlns:a16="http://schemas.microsoft.com/office/drawing/2014/main" id="{B318E707-08D1-F2BF-24B8-E340487EA0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0413" indent="-292100">
              <a:defRPr>
                <a:solidFill>
                  <a:schemeClr val="tx1"/>
                </a:solidFill>
                <a:latin typeface="Calibri" panose="020F0502020204030204" pitchFamily="34" charset="0"/>
              </a:defRPr>
            </a:lvl2pPr>
            <a:lvl3pPr marL="1171575" indent="-233363">
              <a:defRPr>
                <a:solidFill>
                  <a:schemeClr val="tx1"/>
                </a:solidFill>
                <a:latin typeface="Calibri" panose="020F0502020204030204" pitchFamily="34" charset="0"/>
              </a:defRPr>
            </a:lvl3pPr>
            <a:lvl4pPr marL="1639888" indent="-233363">
              <a:defRPr>
                <a:solidFill>
                  <a:schemeClr val="tx1"/>
                </a:solidFill>
                <a:latin typeface="Calibri" panose="020F0502020204030204" pitchFamily="34" charset="0"/>
              </a:defRPr>
            </a:lvl4pPr>
            <a:lvl5pPr marL="2108200" indent="-233363">
              <a:defRPr>
                <a:solidFill>
                  <a:schemeClr val="tx1"/>
                </a:solidFill>
                <a:latin typeface="Calibri" panose="020F0502020204030204" pitchFamily="34" charset="0"/>
              </a:defRPr>
            </a:lvl5pPr>
            <a:lvl6pPr marL="2565400" indent="-233363" eaLnBrk="0" fontAlgn="base" hangingPunct="0">
              <a:spcBef>
                <a:spcPct val="0"/>
              </a:spcBef>
              <a:spcAft>
                <a:spcPct val="0"/>
              </a:spcAft>
              <a:defRPr>
                <a:solidFill>
                  <a:schemeClr val="tx1"/>
                </a:solidFill>
                <a:latin typeface="Calibri" panose="020F0502020204030204" pitchFamily="34" charset="0"/>
              </a:defRPr>
            </a:lvl6pPr>
            <a:lvl7pPr marL="3022600" indent="-233363" eaLnBrk="0" fontAlgn="base" hangingPunct="0">
              <a:spcBef>
                <a:spcPct val="0"/>
              </a:spcBef>
              <a:spcAft>
                <a:spcPct val="0"/>
              </a:spcAft>
              <a:defRPr>
                <a:solidFill>
                  <a:schemeClr val="tx1"/>
                </a:solidFill>
                <a:latin typeface="Calibri" panose="020F0502020204030204" pitchFamily="34" charset="0"/>
              </a:defRPr>
            </a:lvl7pPr>
            <a:lvl8pPr marL="3479800" indent="-233363" eaLnBrk="0" fontAlgn="base" hangingPunct="0">
              <a:spcBef>
                <a:spcPct val="0"/>
              </a:spcBef>
              <a:spcAft>
                <a:spcPct val="0"/>
              </a:spcAft>
              <a:defRPr>
                <a:solidFill>
                  <a:schemeClr val="tx1"/>
                </a:solidFill>
                <a:latin typeface="Calibri" panose="020F0502020204030204" pitchFamily="34" charset="0"/>
              </a:defRPr>
            </a:lvl8pPr>
            <a:lvl9pPr marL="3937000" indent="-233363" eaLnBrk="0" fontAlgn="base" hangingPunct="0">
              <a:spcBef>
                <a:spcPct val="0"/>
              </a:spcBef>
              <a:spcAft>
                <a:spcPct val="0"/>
              </a:spcAft>
              <a:defRPr>
                <a:solidFill>
                  <a:schemeClr val="tx1"/>
                </a:solidFill>
                <a:latin typeface="Calibri" panose="020F0502020204030204" pitchFamily="34" charset="0"/>
              </a:defRPr>
            </a:lvl9pPr>
          </a:lstStyle>
          <a:p>
            <a:fld id="{7428EA12-37DE-492D-B5AF-1123CD1E4841}" type="slidenum">
              <a:rPr lang="fr-FR" altLang="fr-FR"/>
              <a:pPr/>
              <a:t>33</a:t>
            </a:fld>
            <a:endParaRPr lang="fr-FR" altLang="fr-FR"/>
          </a:p>
        </p:txBody>
      </p:sp>
    </p:spTree>
    <p:extLst>
      <p:ext uri="{BB962C8B-B14F-4D97-AF65-F5344CB8AC3E}">
        <p14:creationId xmlns:p14="http://schemas.microsoft.com/office/powerpoint/2010/main" val="1708192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C37FC022-0623-204B-3554-FFF80C9227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a:extLst>
              <a:ext uri="{FF2B5EF4-FFF2-40B4-BE49-F238E27FC236}">
                <a16:creationId xmlns:a16="http://schemas.microsoft.com/office/drawing/2014/main" id="{BE9522D2-27A8-0D44-98CF-AAF26F1837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CA" altLang="fr-FR" dirty="0"/>
              <a:t>Nancy</a:t>
            </a:r>
          </a:p>
        </p:txBody>
      </p:sp>
      <p:sp>
        <p:nvSpPr>
          <p:cNvPr id="23556" name="Espace réservé du numéro de diapositive 3">
            <a:extLst>
              <a:ext uri="{FF2B5EF4-FFF2-40B4-BE49-F238E27FC236}">
                <a16:creationId xmlns:a16="http://schemas.microsoft.com/office/drawing/2014/main" id="{91C746A1-EC61-FC9D-C49C-0F25C3750C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0413" indent="-292100">
              <a:defRPr>
                <a:solidFill>
                  <a:schemeClr val="tx1"/>
                </a:solidFill>
                <a:latin typeface="Calibri" panose="020F0502020204030204" pitchFamily="34" charset="0"/>
              </a:defRPr>
            </a:lvl2pPr>
            <a:lvl3pPr marL="1171575" indent="-233363">
              <a:defRPr>
                <a:solidFill>
                  <a:schemeClr val="tx1"/>
                </a:solidFill>
                <a:latin typeface="Calibri" panose="020F0502020204030204" pitchFamily="34" charset="0"/>
              </a:defRPr>
            </a:lvl3pPr>
            <a:lvl4pPr marL="1639888" indent="-233363">
              <a:defRPr>
                <a:solidFill>
                  <a:schemeClr val="tx1"/>
                </a:solidFill>
                <a:latin typeface="Calibri" panose="020F0502020204030204" pitchFamily="34" charset="0"/>
              </a:defRPr>
            </a:lvl4pPr>
            <a:lvl5pPr marL="2108200" indent="-233363">
              <a:defRPr>
                <a:solidFill>
                  <a:schemeClr val="tx1"/>
                </a:solidFill>
                <a:latin typeface="Calibri" panose="020F0502020204030204" pitchFamily="34" charset="0"/>
              </a:defRPr>
            </a:lvl5pPr>
            <a:lvl6pPr marL="2565400" indent="-233363" eaLnBrk="0" fontAlgn="base" hangingPunct="0">
              <a:spcBef>
                <a:spcPct val="0"/>
              </a:spcBef>
              <a:spcAft>
                <a:spcPct val="0"/>
              </a:spcAft>
              <a:defRPr>
                <a:solidFill>
                  <a:schemeClr val="tx1"/>
                </a:solidFill>
                <a:latin typeface="Calibri" panose="020F0502020204030204" pitchFamily="34" charset="0"/>
              </a:defRPr>
            </a:lvl6pPr>
            <a:lvl7pPr marL="3022600" indent="-233363" eaLnBrk="0" fontAlgn="base" hangingPunct="0">
              <a:spcBef>
                <a:spcPct val="0"/>
              </a:spcBef>
              <a:spcAft>
                <a:spcPct val="0"/>
              </a:spcAft>
              <a:defRPr>
                <a:solidFill>
                  <a:schemeClr val="tx1"/>
                </a:solidFill>
                <a:latin typeface="Calibri" panose="020F0502020204030204" pitchFamily="34" charset="0"/>
              </a:defRPr>
            </a:lvl7pPr>
            <a:lvl8pPr marL="3479800" indent="-233363" eaLnBrk="0" fontAlgn="base" hangingPunct="0">
              <a:spcBef>
                <a:spcPct val="0"/>
              </a:spcBef>
              <a:spcAft>
                <a:spcPct val="0"/>
              </a:spcAft>
              <a:defRPr>
                <a:solidFill>
                  <a:schemeClr val="tx1"/>
                </a:solidFill>
                <a:latin typeface="Calibri" panose="020F0502020204030204" pitchFamily="34" charset="0"/>
              </a:defRPr>
            </a:lvl8pPr>
            <a:lvl9pPr marL="3937000" indent="-233363" eaLnBrk="0" fontAlgn="base" hangingPunct="0">
              <a:spcBef>
                <a:spcPct val="0"/>
              </a:spcBef>
              <a:spcAft>
                <a:spcPct val="0"/>
              </a:spcAft>
              <a:defRPr>
                <a:solidFill>
                  <a:schemeClr val="tx1"/>
                </a:solidFill>
                <a:latin typeface="Calibri" panose="020F0502020204030204" pitchFamily="34" charset="0"/>
              </a:defRPr>
            </a:lvl9pPr>
          </a:lstStyle>
          <a:p>
            <a:fld id="{71F2A578-0D66-4CF1-9C00-C74DDA468BE2}" type="slidenum">
              <a:rPr lang="fr-FR" altLang="fr-FR"/>
              <a:pPr/>
              <a:t>34</a:t>
            </a:fld>
            <a:endParaRPr lang="fr-FR" altLang="fr-FR"/>
          </a:p>
        </p:txBody>
      </p:sp>
    </p:spTree>
    <p:extLst>
      <p:ext uri="{BB962C8B-B14F-4D97-AF65-F5344CB8AC3E}">
        <p14:creationId xmlns:p14="http://schemas.microsoft.com/office/powerpoint/2010/main" val="327691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35</a:t>
            </a:fld>
            <a:endParaRPr lang="fr-FR" altLang="fr-FR"/>
          </a:p>
        </p:txBody>
      </p:sp>
    </p:spTree>
    <p:extLst>
      <p:ext uri="{BB962C8B-B14F-4D97-AF65-F5344CB8AC3E}">
        <p14:creationId xmlns:p14="http://schemas.microsoft.com/office/powerpoint/2010/main" val="1547287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altLang="fr-FR" dirty="0"/>
              <a:t>Nancy</a:t>
            </a:r>
          </a:p>
          <a:p>
            <a:pPr>
              <a:defRPr/>
            </a:pPr>
            <a:endParaRPr lang="fr-CA" altLang="fr-FR" dirty="0"/>
          </a:p>
          <a:p>
            <a:pPr>
              <a:defRPr/>
            </a:pPr>
            <a:r>
              <a:rPr lang="fr-CA" altLang="fr-FR" dirty="0"/>
              <a:t>Maitrise SRIP : obligatoire </a:t>
            </a:r>
            <a:r>
              <a:rPr lang="fr-CA" altLang="fr-FR" b="1" dirty="0"/>
              <a:t>au moins 4 trimestre au statut temps plein</a:t>
            </a:r>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36</a:t>
            </a:fld>
            <a:endParaRPr lang="fr-FR" altLang="fr-FR"/>
          </a:p>
        </p:txBody>
      </p:sp>
    </p:spTree>
    <p:extLst>
      <p:ext uri="{BB962C8B-B14F-4D97-AF65-F5344CB8AC3E}">
        <p14:creationId xmlns:p14="http://schemas.microsoft.com/office/powerpoint/2010/main" val="3518747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altLang="fr-FR" dirty="0"/>
              <a:t>Nancy</a:t>
            </a:r>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37</a:t>
            </a:fld>
            <a:endParaRPr lang="fr-FR" altLang="fr-FR"/>
          </a:p>
        </p:txBody>
      </p:sp>
    </p:spTree>
    <p:extLst>
      <p:ext uri="{BB962C8B-B14F-4D97-AF65-F5344CB8AC3E}">
        <p14:creationId xmlns:p14="http://schemas.microsoft.com/office/powerpoint/2010/main" val="2899613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Pierrich</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38</a:t>
            </a:fld>
            <a:endParaRPr lang="fr-FR" altLang="fr-FR"/>
          </a:p>
        </p:txBody>
      </p:sp>
    </p:spTree>
    <p:extLst>
      <p:ext uri="{BB962C8B-B14F-4D97-AF65-F5344CB8AC3E}">
        <p14:creationId xmlns:p14="http://schemas.microsoft.com/office/powerpoint/2010/main" val="3670468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a:extLst>
              <a:ext uri="{FF2B5EF4-FFF2-40B4-BE49-F238E27FC236}">
                <a16:creationId xmlns:a16="http://schemas.microsoft.com/office/drawing/2014/main" id="{9936D9AB-B8BA-4A93-AAF9-E0F1A5F110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EE9E863A-53DE-433F-95A0-63D7452A2A5B}"/>
              </a:ext>
            </a:extLst>
          </p:cNvPr>
          <p:cNvSpPr>
            <a:spLocks noGrp="1"/>
          </p:cNvSpPr>
          <p:nvPr>
            <p:ph type="body" idx="1"/>
          </p:nvPr>
        </p:nvSpPr>
        <p:spPr/>
        <p:txBody>
          <a:bodyPr/>
          <a:lstStyle/>
          <a:p>
            <a:pPr>
              <a:defRPr/>
            </a:pPr>
            <a:r>
              <a:rPr lang="fr-CA" dirty="0"/>
              <a:t>Pierrich</a:t>
            </a:r>
          </a:p>
        </p:txBody>
      </p:sp>
      <p:sp>
        <p:nvSpPr>
          <p:cNvPr id="50180" name="Espace réservé du numéro de diapositive 3">
            <a:extLst>
              <a:ext uri="{FF2B5EF4-FFF2-40B4-BE49-F238E27FC236}">
                <a16:creationId xmlns:a16="http://schemas.microsoft.com/office/drawing/2014/main" id="{D41179CC-7FF4-44D5-A7CC-5003CFD0AF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5E49DF58-E3C4-4A69-8150-3BEACBAE0D99}" type="slidenum">
              <a:rPr lang="fr-FR" altLang="fr-FR" smtClean="0"/>
              <a:pPr/>
              <a:t>39</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4</a:t>
            </a:fld>
            <a:endParaRPr lang="fr-FR" altLang="fr-FR"/>
          </a:p>
        </p:txBody>
      </p:sp>
    </p:spTree>
    <p:extLst>
      <p:ext uri="{BB962C8B-B14F-4D97-AF65-F5344CB8AC3E}">
        <p14:creationId xmlns:p14="http://schemas.microsoft.com/office/powerpoint/2010/main" val="4038156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a:extLst>
              <a:ext uri="{FF2B5EF4-FFF2-40B4-BE49-F238E27FC236}">
                <a16:creationId xmlns:a16="http://schemas.microsoft.com/office/drawing/2014/main" id="{9936D9AB-B8BA-4A93-AAF9-E0F1A5F110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EE9E863A-53DE-433F-95A0-63D7452A2A5B}"/>
              </a:ext>
            </a:extLst>
          </p:cNvPr>
          <p:cNvSpPr>
            <a:spLocks noGrp="1"/>
          </p:cNvSpPr>
          <p:nvPr>
            <p:ph type="body" idx="1"/>
          </p:nvPr>
        </p:nvSpPr>
        <p:spPr/>
        <p:txBody>
          <a:bodyPr/>
          <a:lstStyle/>
          <a:p>
            <a:pPr>
              <a:defRPr/>
            </a:pPr>
            <a:r>
              <a:rPr lang="fr-CA" dirty="0"/>
              <a:t>Pierrich</a:t>
            </a:r>
          </a:p>
        </p:txBody>
      </p:sp>
      <p:sp>
        <p:nvSpPr>
          <p:cNvPr id="50180" name="Espace réservé du numéro de diapositive 3">
            <a:extLst>
              <a:ext uri="{FF2B5EF4-FFF2-40B4-BE49-F238E27FC236}">
                <a16:creationId xmlns:a16="http://schemas.microsoft.com/office/drawing/2014/main" id="{D41179CC-7FF4-44D5-A7CC-5003CFD0AF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5E49DF58-E3C4-4A69-8150-3BEACBAE0D99}" type="slidenum">
              <a:rPr lang="fr-FR" altLang="fr-FR" smtClean="0"/>
              <a:pPr/>
              <a:t>40</a:t>
            </a:fld>
            <a:endParaRPr lang="fr-FR" altLang="fr-FR"/>
          </a:p>
        </p:txBody>
      </p:sp>
    </p:spTree>
    <p:extLst>
      <p:ext uri="{BB962C8B-B14F-4D97-AF65-F5344CB8AC3E}">
        <p14:creationId xmlns:p14="http://schemas.microsoft.com/office/powerpoint/2010/main" val="2765383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CA" altLang="fr-FR" dirty="0"/>
              <a:t>Pierrich</a:t>
            </a:r>
          </a:p>
          <a:p>
            <a:pPr>
              <a:defRPr/>
            </a:pPr>
            <a:endParaRPr lang="fr-CA" altLang="fr-FR" dirty="0"/>
          </a:p>
          <a:p>
            <a:pPr>
              <a:defRPr/>
            </a:pPr>
            <a:r>
              <a:rPr lang="fr-CA" altLang="fr-FR" dirty="0"/>
              <a:t>Source : sondage sur le bien-être étudiant, printemps 2025, n = 300 répondants</a:t>
            </a:r>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41</a:t>
            </a:fld>
            <a:endParaRPr lang="fr-FR" altLang="fr-FR"/>
          </a:p>
        </p:txBody>
      </p:sp>
    </p:spTree>
    <p:extLst>
      <p:ext uri="{BB962C8B-B14F-4D97-AF65-F5344CB8AC3E}">
        <p14:creationId xmlns:p14="http://schemas.microsoft.com/office/powerpoint/2010/main" val="2031467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Pierrich/Nancy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42</a:t>
            </a:fld>
            <a:endParaRPr lang="fr-FR" altLang="fr-FR"/>
          </a:p>
        </p:txBody>
      </p:sp>
    </p:spTree>
    <p:extLst>
      <p:ext uri="{BB962C8B-B14F-4D97-AF65-F5344CB8AC3E}">
        <p14:creationId xmlns:p14="http://schemas.microsoft.com/office/powerpoint/2010/main" val="3231103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43</a:t>
            </a:fld>
            <a:endParaRPr lang="fr-FR" altLang="fr-FR"/>
          </a:p>
        </p:txBody>
      </p:sp>
    </p:spTree>
    <p:extLst>
      <p:ext uri="{BB962C8B-B14F-4D97-AF65-F5344CB8AC3E}">
        <p14:creationId xmlns:p14="http://schemas.microsoft.com/office/powerpoint/2010/main" val="1697801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8535CBDC-D61C-4FB6-9F48-460AD95B1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notes 2">
            <a:extLst>
              <a:ext uri="{FF2B5EF4-FFF2-40B4-BE49-F238E27FC236}">
                <a16:creationId xmlns:a16="http://schemas.microsoft.com/office/drawing/2014/main" id="{31C98F90-6E8C-4B5E-A5B5-2153B2D9CBF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CA" altLang="fr-FR" b="1" dirty="0"/>
              <a:t>ESP</a:t>
            </a:r>
            <a:r>
              <a:rPr lang="fr-CA" altLang="fr-FR" dirty="0"/>
              <a:t> : Ateliers « Les Saisons des ESP », ressources pour les étapes de rédaction maitrise et thèse, eux qui s’occupent des étapes obligatoires</a:t>
            </a:r>
          </a:p>
          <a:p>
            <a:pPr>
              <a:defRPr/>
            </a:pPr>
            <a:r>
              <a:rPr lang="fr-CA" altLang="fr-FR" b="1" dirty="0"/>
              <a:t>Cliniques santé et consultation psychologique </a:t>
            </a:r>
            <a:r>
              <a:rPr lang="fr-CA" altLang="fr-FR" dirty="0"/>
              <a:t>: avez accès à des rdv avec médecins ou psychologues</a:t>
            </a:r>
          </a:p>
          <a:p>
            <a:pPr>
              <a:defRPr/>
            </a:pPr>
            <a:r>
              <a:rPr lang="fr-CA" altLang="fr-FR" b="1" dirty="0"/>
              <a:t>Bureau des étudiants en situation de handicap </a:t>
            </a:r>
            <a:r>
              <a:rPr lang="fr-CA" altLang="fr-FR" dirty="0"/>
              <a:t>: Auprès d’eux que vous faites des demandes d’accommodement pour vos cours et évaluations</a:t>
            </a:r>
          </a:p>
          <a:p>
            <a:pPr>
              <a:defRPr/>
            </a:pPr>
            <a:r>
              <a:rPr lang="fr-CA" altLang="fr-FR" b="1" dirty="0"/>
              <a:t>Bureau du respect de la personne </a:t>
            </a:r>
            <a:r>
              <a:rPr lang="fr-CA" altLang="fr-FR" dirty="0"/>
              <a:t>: anciennement </a:t>
            </a:r>
            <a:r>
              <a:rPr lang="fr-CA" dirty="0"/>
              <a:t>Bureau d'intervention en matière de harcèlement ou de l'intimidation (</a:t>
            </a:r>
            <a:r>
              <a:rPr lang="fr-CA" i="1" dirty="0"/>
              <a:t>BIMH</a:t>
            </a:r>
            <a:r>
              <a:rPr lang="fr-CA" dirty="0"/>
              <a:t>)</a:t>
            </a:r>
            <a:r>
              <a:rPr lang="fr-CA" altLang="fr-FR" dirty="0"/>
              <a:t>, discrimination, harcèlement, soutien aux étudiants en situations difficiles. Prévention, accompagnement, suivi de plaintes…</a:t>
            </a:r>
          </a:p>
          <a:p>
            <a:pPr>
              <a:defRPr/>
            </a:pPr>
            <a:r>
              <a:rPr lang="fr-CA" altLang="fr-FR" b="1" dirty="0"/>
              <a:t>FAECUM</a:t>
            </a:r>
            <a:r>
              <a:rPr lang="fr-CA" altLang="fr-FR" dirty="0"/>
              <a:t> : Fédération des associations étudiantes de l’UdeM, ligne d’écoute et d’aide d’urgence, assurances collectives, activités sociales</a:t>
            </a:r>
          </a:p>
          <a:p>
            <a:pPr>
              <a:defRPr/>
            </a:pPr>
            <a:r>
              <a:rPr lang="fr-CA" altLang="fr-FR" b="1" dirty="0"/>
              <a:t>Services à la vie étudiante</a:t>
            </a:r>
            <a:r>
              <a:rPr lang="fr-CA" altLang="fr-FR" dirty="0"/>
              <a:t> : activités culturelles, aide à l’emploi, conseils de carrière, sessions d’études, cours et ateliers divers</a:t>
            </a:r>
          </a:p>
        </p:txBody>
      </p:sp>
      <p:sp>
        <p:nvSpPr>
          <p:cNvPr id="23556" name="Espace réservé du numéro de diapositive 3">
            <a:extLst>
              <a:ext uri="{FF2B5EF4-FFF2-40B4-BE49-F238E27FC236}">
                <a16:creationId xmlns:a16="http://schemas.microsoft.com/office/drawing/2014/main" id="{42AA94FF-B1A9-43C1-AC3F-5E4024108F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F0DDCE7E-1053-4152-AA0F-4387BE17A375}" type="slidenum">
              <a:rPr lang="fr-FR" altLang="fr-FR" smtClean="0"/>
              <a:pPr/>
              <a:t>44</a:t>
            </a:fld>
            <a:endParaRPr lang="fr-FR" altLang="fr-FR"/>
          </a:p>
        </p:txBody>
      </p:sp>
    </p:spTree>
    <p:extLst>
      <p:ext uri="{BB962C8B-B14F-4D97-AF65-F5344CB8AC3E}">
        <p14:creationId xmlns:p14="http://schemas.microsoft.com/office/powerpoint/2010/main" val="3213050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45</a:t>
            </a:fld>
            <a:endParaRPr lang="fr-FR" altLang="fr-FR"/>
          </a:p>
        </p:txBody>
      </p:sp>
    </p:spTree>
    <p:extLst>
      <p:ext uri="{BB962C8B-B14F-4D97-AF65-F5344CB8AC3E}">
        <p14:creationId xmlns:p14="http://schemas.microsoft.com/office/powerpoint/2010/main" val="3011290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r>
              <a:rPr lang="fr-CA" altLang="fr-FR" dirty="0"/>
              <a:t>Nancy</a:t>
            </a:r>
          </a:p>
          <a:p>
            <a:pPr marL="0" indent="0">
              <a:buFontTx/>
              <a:buNone/>
              <a:defRPr/>
            </a:pPr>
            <a:endParaRPr lang="fr-CA" altLang="fr-FR" dirty="0"/>
          </a:p>
          <a:p>
            <a:pPr marL="171450" indent="-171450">
              <a:buFontTx/>
              <a:buChar char="-"/>
              <a:defRPr/>
            </a:pPr>
            <a:r>
              <a:rPr lang="fr-CA" altLang="fr-FR" dirty="0"/>
              <a:t>Courriel </a:t>
            </a:r>
            <a:r>
              <a:rPr lang="fr-CA" altLang="fr-FR" b="1" dirty="0"/>
              <a:t>envoyé aujourd’hui </a:t>
            </a:r>
            <a:r>
              <a:rPr lang="fr-CA" altLang="fr-FR" dirty="0"/>
              <a:t>avec toute l’info et la procédure pour vous inscrire</a:t>
            </a:r>
          </a:p>
          <a:p>
            <a:pPr marL="171450" indent="-171450">
              <a:buFontTx/>
              <a:buChar char="-"/>
              <a:defRPr/>
            </a:pPr>
            <a:r>
              <a:rPr lang="fr-CA" altLang="fr-FR" dirty="0"/>
              <a:t>N’oubliez pas de fournir des 2</a:t>
            </a:r>
            <a:r>
              <a:rPr lang="fr-CA" altLang="fr-FR" baseline="30000" dirty="0"/>
              <a:t>e</a:t>
            </a:r>
            <a:r>
              <a:rPr lang="fr-CA" altLang="fr-FR" dirty="0"/>
              <a:t> et 3</a:t>
            </a:r>
            <a:r>
              <a:rPr lang="fr-CA" altLang="fr-FR" baseline="30000" dirty="0"/>
              <a:t>e</a:t>
            </a:r>
            <a:r>
              <a:rPr lang="fr-CA" altLang="fr-FR" dirty="0"/>
              <a:t> choix pour vos cours optionnels (dans la section commentaire)</a:t>
            </a:r>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46</a:t>
            </a:fld>
            <a:endParaRPr lang="fr-FR" altLang="fr-FR"/>
          </a:p>
        </p:txBody>
      </p:sp>
    </p:spTree>
    <p:extLst>
      <p:ext uri="{BB962C8B-B14F-4D97-AF65-F5344CB8AC3E}">
        <p14:creationId xmlns:p14="http://schemas.microsoft.com/office/powerpoint/2010/main" val="4231435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CA" altLang="fr-FR" dirty="0"/>
              <a:t>Nancy</a:t>
            </a:r>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47</a:t>
            </a:fld>
            <a:endParaRPr lang="fr-FR" altLang="fr-FR"/>
          </a:p>
        </p:txBody>
      </p:sp>
    </p:spTree>
    <p:extLst>
      <p:ext uri="{BB962C8B-B14F-4D97-AF65-F5344CB8AC3E}">
        <p14:creationId xmlns:p14="http://schemas.microsoft.com/office/powerpoint/2010/main" val="3402908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Pierrich/Nancy</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48</a:t>
            </a:fld>
            <a:endParaRPr lang="fr-FR" altLang="fr-FR"/>
          </a:p>
        </p:txBody>
      </p:sp>
    </p:spTree>
    <p:extLst>
      <p:ext uri="{BB962C8B-B14F-4D97-AF65-F5344CB8AC3E}">
        <p14:creationId xmlns:p14="http://schemas.microsoft.com/office/powerpoint/2010/main" val="1043652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endParaRPr lang="fr-CA" altLang="fr-FR" dirty="0"/>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49</a:t>
            </a:fld>
            <a:endParaRPr lang="fr-FR" altLang="fr-FR"/>
          </a:p>
        </p:txBody>
      </p:sp>
    </p:spTree>
    <p:extLst>
      <p:ext uri="{BB962C8B-B14F-4D97-AF65-F5344CB8AC3E}">
        <p14:creationId xmlns:p14="http://schemas.microsoft.com/office/powerpoint/2010/main" val="295189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a16="http://schemas.microsoft.com/office/drawing/2014/main" id="{7FACE38B-64C5-476B-B7DD-139B9086D2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notes 2">
            <a:extLst>
              <a:ext uri="{FF2B5EF4-FFF2-40B4-BE49-F238E27FC236}">
                <a16:creationId xmlns:a16="http://schemas.microsoft.com/office/drawing/2014/main" id="{9EEF22EA-EA8E-45A4-A4E3-6C55DC578D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altLang="fr-FR" dirty="0"/>
              <a:t>François</a:t>
            </a:r>
          </a:p>
        </p:txBody>
      </p:sp>
      <p:sp>
        <p:nvSpPr>
          <p:cNvPr id="15364" name="Espace réservé du numéro de diapositive 3">
            <a:extLst>
              <a:ext uri="{FF2B5EF4-FFF2-40B4-BE49-F238E27FC236}">
                <a16:creationId xmlns:a16="http://schemas.microsoft.com/office/drawing/2014/main" id="{D58B44D2-9075-4221-8B44-D243D649E8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AACB5593-A67E-425C-A5CE-87B6B446EC7D}" type="slidenum">
              <a:rPr lang="fr-FR" altLang="fr-FR" smtClean="0"/>
              <a:pPr/>
              <a:t>5</a:t>
            </a:fld>
            <a:endParaRPr lang="fr-FR" alt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endParaRPr lang="fr-CA" altLang="fr-FR" dirty="0"/>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50</a:t>
            </a:fld>
            <a:endParaRPr lang="fr-FR" altLang="fr-FR"/>
          </a:p>
        </p:txBody>
      </p:sp>
    </p:spTree>
    <p:extLst>
      <p:ext uri="{BB962C8B-B14F-4D97-AF65-F5344CB8AC3E}">
        <p14:creationId xmlns:p14="http://schemas.microsoft.com/office/powerpoint/2010/main" val="1256252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endParaRPr lang="fr-CA" altLang="fr-FR" dirty="0"/>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51</a:t>
            </a:fld>
            <a:endParaRPr lang="fr-FR" altLang="fr-FR"/>
          </a:p>
        </p:txBody>
      </p:sp>
    </p:spTree>
    <p:extLst>
      <p:ext uri="{BB962C8B-B14F-4D97-AF65-F5344CB8AC3E}">
        <p14:creationId xmlns:p14="http://schemas.microsoft.com/office/powerpoint/2010/main" val="3434119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endParaRPr lang="fr-CA" altLang="fr-FR" dirty="0"/>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52</a:t>
            </a:fld>
            <a:endParaRPr lang="fr-FR" altLang="fr-FR"/>
          </a:p>
        </p:txBody>
      </p:sp>
    </p:spTree>
    <p:extLst>
      <p:ext uri="{BB962C8B-B14F-4D97-AF65-F5344CB8AC3E}">
        <p14:creationId xmlns:p14="http://schemas.microsoft.com/office/powerpoint/2010/main" val="1755160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endParaRPr lang="fr-CA" altLang="fr-FR" dirty="0"/>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53</a:t>
            </a:fld>
            <a:endParaRPr lang="fr-FR" altLang="fr-FR"/>
          </a:p>
        </p:txBody>
      </p:sp>
    </p:spTree>
    <p:extLst>
      <p:ext uri="{BB962C8B-B14F-4D97-AF65-F5344CB8AC3E}">
        <p14:creationId xmlns:p14="http://schemas.microsoft.com/office/powerpoint/2010/main" val="2193560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F197F0B-13BE-463B-803C-AA54B88E6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notes 2">
            <a:extLst>
              <a:ext uri="{FF2B5EF4-FFF2-40B4-BE49-F238E27FC236}">
                <a16:creationId xmlns:a16="http://schemas.microsoft.com/office/drawing/2014/main" id="{678B5E96-2595-4491-BBAD-C7EC3E2DF65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defRPr/>
            </a:pPr>
            <a:endParaRPr lang="fr-CA" altLang="fr-FR" dirty="0"/>
          </a:p>
        </p:txBody>
      </p:sp>
      <p:sp>
        <p:nvSpPr>
          <p:cNvPr id="25604" name="Espace réservé du numéro de diapositive 3">
            <a:extLst>
              <a:ext uri="{FF2B5EF4-FFF2-40B4-BE49-F238E27FC236}">
                <a16:creationId xmlns:a16="http://schemas.microsoft.com/office/drawing/2014/main" id="{2267F8FF-E602-445F-86DF-E1CC153D2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3E5381E3-CE87-43F2-832B-12437585F6B1}" type="slidenum">
              <a:rPr lang="fr-FR" altLang="fr-FR" smtClean="0"/>
              <a:pPr/>
              <a:t>54</a:t>
            </a:fld>
            <a:endParaRPr lang="fr-FR" altLang="fr-FR"/>
          </a:p>
        </p:txBody>
      </p:sp>
    </p:spTree>
    <p:extLst>
      <p:ext uri="{BB962C8B-B14F-4D97-AF65-F5344CB8AC3E}">
        <p14:creationId xmlns:p14="http://schemas.microsoft.com/office/powerpoint/2010/main" val="290010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DA38EFBF-9E0E-4A20-A691-4AFB737CFF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notes 2">
            <a:extLst>
              <a:ext uri="{FF2B5EF4-FFF2-40B4-BE49-F238E27FC236}">
                <a16:creationId xmlns:a16="http://schemas.microsoft.com/office/drawing/2014/main" id="{E611AF35-48D7-4802-948B-366CA033C8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altLang="fr-FR" dirty="0"/>
          </a:p>
        </p:txBody>
      </p:sp>
      <p:sp>
        <p:nvSpPr>
          <p:cNvPr id="33796" name="Espace réservé du numéro de diapositive 3">
            <a:extLst>
              <a:ext uri="{FF2B5EF4-FFF2-40B4-BE49-F238E27FC236}">
                <a16:creationId xmlns:a16="http://schemas.microsoft.com/office/drawing/2014/main" id="{58725C1B-17EB-4700-8243-C05B56199A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468715EF-74F0-4D64-82B9-E41432BADA4D}" type="slidenum">
              <a:rPr lang="fr-FR" altLang="fr-FR" smtClean="0"/>
              <a:pPr/>
              <a:t>55</a:t>
            </a:fld>
            <a:endParaRPr lang="fr-FR" alt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4344F1F6-7779-4E1E-AE5C-0C12E0192CAD}" type="slidenum">
              <a:rPr lang="fr-FR" altLang="fr-FR" smtClean="0"/>
              <a:pPr>
                <a:defRPr/>
              </a:pPr>
              <a:t>56</a:t>
            </a:fld>
            <a:endParaRPr lang="fr-FR" altLang="fr-FR"/>
          </a:p>
        </p:txBody>
      </p:sp>
    </p:spTree>
    <p:extLst>
      <p:ext uri="{BB962C8B-B14F-4D97-AF65-F5344CB8AC3E}">
        <p14:creationId xmlns:p14="http://schemas.microsoft.com/office/powerpoint/2010/main" val="2508195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CA" b="0" dirty="0"/>
              <a:t>Pierrich</a:t>
            </a:r>
          </a:p>
          <a:p>
            <a:pPr marL="0" indent="0">
              <a:buFont typeface="Arial" panose="020B0604020202020204" pitchFamily="34" charset="0"/>
              <a:buNone/>
            </a:pPr>
            <a:endParaRPr lang="fr-CA" b="1" dirty="0"/>
          </a:p>
          <a:p>
            <a:pPr marL="171450" indent="-171450">
              <a:buFont typeface="Arial" panose="020B0604020202020204" pitchFamily="34" charset="0"/>
              <a:buChar char="•"/>
            </a:pPr>
            <a:r>
              <a:rPr lang="fr-CA" b="1" dirty="0"/>
              <a:t>Pierrich</a:t>
            </a:r>
            <a:r>
              <a:rPr lang="fr-CA" dirty="0"/>
              <a:t> est le </a:t>
            </a:r>
            <a:r>
              <a:rPr lang="fr-CA" dirty="0" err="1"/>
              <a:t>chef-d’orchestre</a:t>
            </a:r>
            <a:r>
              <a:rPr lang="fr-CA" dirty="0"/>
              <a:t> dans l’orientation et la bonne marche des programmes et s’occupe de plusieurs comités, dont les jury au doctorat.</a:t>
            </a:r>
          </a:p>
          <a:p>
            <a:pPr marL="171450" indent="-171450">
              <a:buFont typeface="Arial" panose="020B0604020202020204" pitchFamily="34" charset="0"/>
              <a:buChar char="•"/>
            </a:pPr>
            <a:r>
              <a:rPr lang="fr-CA" b="1" dirty="0"/>
              <a:t>Les deux TGDE Josée et Mélanie </a:t>
            </a:r>
            <a:r>
              <a:rPr lang="fr-CA" dirty="0"/>
              <a:t>sont centrales dans votre quotidien : choix de cours, étapes obligatoires, formulaires, etc. </a:t>
            </a:r>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r>
              <a:rPr lang="fr-CA" sz="1200" b="1" dirty="0"/>
              <a:t>TGDE = Technicienne en gestion des dossiers étudiants</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6</a:t>
            </a:fld>
            <a:endParaRPr lang="fr-FR" altLang="fr-FR"/>
          </a:p>
        </p:txBody>
      </p:sp>
    </p:spTree>
    <p:extLst>
      <p:ext uri="{BB962C8B-B14F-4D97-AF65-F5344CB8AC3E}">
        <p14:creationId xmlns:p14="http://schemas.microsoft.com/office/powerpoint/2010/main" val="111885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fr-CA" b="0" dirty="0"/>
              <a:t>Pierrich</a:t>
            </a:r>
          </a:p>
          <a:p>
            <a:pPr marL="0" indent="0">
              <a:buFont typeface="Arial" panose="020B0604020202020204" pitchFamily="34" charset="0"/>
              <a:buNone/>
            </a:pPr>
            <a:endParaRPr lang="fr-CA" b="0" dirty="0"/>
          </a:p>
          <a:p>
            <a:pPr marL="171450" indent="-171450">
              <a:buFont typeface="Arial" panose="020B0604020202020204" pitchFamily="34" charset="0"/>
              <a:buChar char="•"/>
            </a:pPr>
            <a:r>
              <a:rPr lang="fr-CA" b="1" dirty="0"/>
              <a:t>Josée, responsable des stages, travaillent avec deux coordonnatrices Akhlasse et Julie : </a:t>
            </a:r>
            <a:r>
              <a:rPr lang="fr-CA" dirty="0"/>
              <a:t>supervisent tout le processus de placement dans les milieux de stage, le liens avec les accompagnatrices et accompagnateurs de stage dans les milieu ainsi que les superviseur-e-s de stage qui forment des sous-groupe de suivi à l’UdeM, avec d’autres étudiant-e-s.</a:t>
            </a:r>
          </a:p>
          <a:p>
            <a:pPr marL="0" indent="0">
              <a:buFont typeface="Arial" panose="020B0604020202020204" pitchFamily="34" charset="0"/>
              <a:buNone/>
            </a:pPr>
            <a:endParaRPr lang="fr-CA" dirty="0"/>
          </a:p>
          <a:p>
            <a:pPr marL="171450" indent="-171450">
              <a:buFont typeface="Arial" panose="020B0604020202020204" pitchFamily="34" charset="0"/>
              <a:buChar char="•"/>
            </a:pPr>
            <a:r>
              <a:rPr lang="fr-CA" b="1" dirty="0"/>
              <a:t>Nancy, la conseillère aux programmes, </a:t>
            </a:r>
            <a:r>
              <a:rPr lang="fr-CA" dirty="0"/>
              <a:t>est votre référence pour les situations particulières qui pourraient survenir au cours de vos études : aménagement d’horaire, choix de cours spéciaux et équivalences, cheminements particuliers, liens avec les ESP ou la FAS, et les admissions. Elle coordonne les projets d’améliorations et de création de programmes et cours avec la direction. C’est aussi votre contact pour les demandes de bourses.</a:t>
            </a:r>
          </a:p>
        </p:txBody>
      </p:sp>
      <p:sp>
        <p:nvSpPr>
          <p:cNvPr id="4" name="Espace réservé du numéro de diapositive 3"/>
          <p:cNvSpPr>
            <a:spLocks noGrp="1"/>
          </p:cNvSpPr>
          <p:nvPr>
            <p:ph type="sldNum" sz="quarter" idx="5"/>
          </p:nvPr>
        </p:nvSpPr>
        <p:spPr/>
        <p:txBody>
          <a:bodyPr/>
          <a:lstStyle/>
          <a:p>
            <a:pPr>
              <a:defRPr/>
            </a:pPr>
            <a:fld id="{4344F1F6-7779-4E1E-AE5C-0C12E0192CAD}" type="slidenum">
              <a:rPr lang="fr-FR" altLang="fr-FR" smtClean="0"/>
              <a:pPr>
                <a:defRPr/>
              </a:pPr>
              <a:t>7</a:t>
            </a:fld>
            <a:endParaRPr lang="fr-FR" altLang="fr-FR"/>
          </a:p>
        </p:txBody>
      </p:sp>
    </p:spTree>
    <p:extLst>
      <p:ext uri="{BB962C8B-B14F-4D97-AF65-F5344CB8AC3E}">
        <p14:creationId xmlns:p14="http://schemas.microsoft.com/office/powerpoint/2010/main" val="78085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a:defRPr/>
            </a:pPr>
            <a:r>
              <a:rPr lang="fr-CA" dirty="0"/>
              <a:t>Nancy</a:t>
            </a:r>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8</a:t>
            </a:fld>
            <a:endParaRPr lang="fr-FR" altLang="fr-FR"/>
          </a:p>
        </p:txBody>
      </p:sp>
    </p:spTree>
    <p:extLst>
      <p:ext uri="{BB962C8B-B14F-4D97-AF65-F5344CB8AC3E}">
        <p14:creationId xmlns:p14="http://schemas.microsoft.com/office/powerpoint/2010/main" val="87603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2D509304-DF51-436C-BC72-65EDD8F57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notes 2">
            <a:extLst>
              <a:ext uri="{FF2B5EF4-FFF2-40B4-BE49-F238E27FC236}">
                <a16:creationId xmlns:a16="http://schemas.microsoft.com/office/drawing/2014/main" id="{4642584C-A144-4D3A-9950-2A24BB778EF3}"/>
              </a:ext>
            </a:extLst>
          </p:cNvPr>
          <p:cNvSpPr>
            <a:spLocks noGrp="1"/>
          </p:cNvSpPr>
          <p:nvPr>
            <p:ph type="body" idx="1"/>
          </p:nvPr>
        </p:nvSpPr>
        <p:spPr/>
        <p:txBody>
          <a:bodyPr/>
          <a:lstStyle/>
          <a:p>
            <a:pPr>
              <a:defRPr/>
            </a:pPr>
            <a:r>
              <a:rPr lang="fr-CA" dirty="0"/>
              <a:t>Nancy</a:t>
            </a:r>
          </a:p>
        </p:txBody>
      </p:sp>
      <p:sp>
        <p:nvSpPr>
          <p:cNvPr id="31748" name="Espace réservé du numéro de diapositive 3">
            <a:extLst>
              <a:ext uri="{FF2B5EF4-FFF2-40B4-BE49-F238E27FC236}">
                <a16:creationId xmlns:a16="http://schemas.microsoft.com/office/drawing/2014/main" id="{4E61E387-CC32-4D43-ABEC-05F8B7EC3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1627" indent="-292933">
              <a:defRPr>
                <a:solidFill>
                  <a:schemeClr val="tx1"/>
                </a:solidFill>
                <a:latin typeface="Calibri" panose="020F0502020204030204" pitchFamily="34" charset="0"/>
              </a:defRPr>
            </a:lvl2pPr>
            <a:lvl3pPr marL="1171735" indent="-234347">
              <a:defRPr>
                <a:solidFill>
                  <a:schemeClr val="tx1"/>
                </a:solidFill>
                <a:latin typeface="Calibri" panose="020F0502020204030204" pitchFamily="34" charset="0"/>
              </a:defRPr>
            </a:lvl3pPr>
            <a:lvl4pPr marL="1640428" indent="-234347">
              <a:defRPr>
                <a:solidFill>
                  <a:schemeClr val="tx1"/>
                </a:solidFill>
                <a:latin typeface="Calibri" panose="020F0502020204030204" pitchFamily="34" charset="0"/>
              </a:defRPr>
            </a:lvl4pPr>
            <a:lvl5pPr marL="2109122" indent="-234347">
              <a:defRPr>
                <a:solidFill>
                  <a:schemeClr val="tx1"/>
                </a:solidFill>
                <a:latin typeface="Calibri" panose="020F0502020204030204" pitchFamily="34" charset="0"/>
              </a:defRPr>
            </a:lvl5pPr>
            <a:lvl6pPr marL="2577815" indent="-234347" eaLnBrk="0" fontAlgn="base" hangingPunct="0">
              <a:spcBef>
                <a:spcPct val="0"/>
              </a:spcBef>
              <a:spcAft>
                <a:spcPct val="0"/>
              </a:spcAft>
              <a:defRPr>
                <a:solidFill>
                  <a:schemeClr val="tx1"/>
                </a:solidFill>
                <a:latin typeface="Calibri" panose="020F0502020204030204" pitchFamily="34" charset="0"/>
              </a:defRPr>
            </a:lvl6pPr>
            <a:lvl7pPr marL="3046510" indent="-234347" eaLnBrk="0" fontAlgn="base" hangingPunct="0">
              <a:spcBef>
                <a:spcPct val="0"/>
              </a:spcBef>
              <a:spcAft>
                <a:spcPct val="0"/>
              </a:spcAft>
              <a:defRPr>
                <a:solidFill>
                  <a:schemeClr val="tx1"/>
                </a:solidFill>
                <a:latin typeface="Calibri" panose="020F0502020204030204" pitchFamily="34" charset="0"/>
              </a:defRPr>
            </a:lvl7pPr>
            <a:lvl8pPr marL="3515203" indent="-234347" eaLnBrk="0" fontAlgn="base" hangingPunct="0">
              <a:spcBef>
                <a:spcPct val="0"/>
              </a:spcBef>
              <a:spcAft>
                <a:spcPct val="0"/>
              </a:spcAft>
              <a:defRPr>
                <a:solidFill>
                  <a:schemeClr val="tx1"/>
                </a:solidFill>
                <a:latin typeface="Calibri" panose="020F0502020204030204" pitchFamily="34" charset="0"/>
              </a:defRPr>
            </a:lvl8pPr>
            <a:lvl9pPr marL="3983897" indent="-234347" eaLnBrk="0" fontAlgn="base" hangingPunct="0">
              <a:spcBef>
                <a:spcPct val="0"/>
              </a:spcBef>
              <a:spcAft>
                <a:spcPct val="0"/>
              </a:spcAft>
              <a:defRPr>
                <a:solidFill>
                  <a:schemeClr val="tx1"/>
                </a:solidFill>
                <a:latin typeface="Calibri" panose="020F0502020204030204" pitchFamily="34" charset="0"/>
              </a:defRPr>
            </a:lvl9pPr>
          </a:lstStyle>
          <a:p>
            <a:fld id="{CA8C193E-1838-4FFD-AE5B-B2CBFC985C71}" type="slidenum">
              <a:rPr lang="fr-FR" altLang="fr-FR" smtClean="0"/>
              <a:pPr/>
              <a:t>9</a:t>
            </a:fld>
            <a:endParaRPr lang="fr-FR" altLang="fr-FR"/>
          </a:p>
        </p:txBody>
      </p:sp>
    </p:spTree>
    <p:extLst>
      <p:ext uri="{BB962C8B-B14F-4D97-AF65-F5344CB8AC3E}">
        <p14:creationId xmlns:p14="http://schemas.microsoft.com/office/powerpoint/2010/main" val="83414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520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A0E39CEB-7B0B-459F-8BEA-F915C18D0F35}"/>
              </a:ext>
            </a:extLst>
          </p:cNvPr>
          <p:cNvSpPr>
            <a:spLocks noGrp="1"/>
          </p:cNvSpPr>
          <p:nvPr>
            <p:ph type="dt" sz="half" idx="10"/>
          </p:nvPr>
        </p:nvSpPr>
        <p:spPr/>
        <p:txBody>
          <a:bodyPr/>
          <a:lstStyle>
            <a:lvl1pPr>
              <a:defRPr/>
            </a:lvl1pPr>
          </a:lstStyle>
          <a:p>
            <a:pPr>
              <a:defRPr/>
            </a:pPr>
            <a:endParaRPr lang="fr-FR"/>
          </a:p>
        </p:txBody>
      </p:sp>
      <p:sp>
        <p:nvSpPr>
          <p:cNvPr id="3" name="Espace réservé du pied de page 4">
            <a:extLst>
              <a:ext uri="{FF2B5EF4-FFF2-40B4-BE49-F238E27FC236}">
                <a16:creationId xmlns:a16="http://schemas.microsoft.com/office/drawing/2014/main" id="{2EA503D3-ED2D-4459-972B-8E41BE07B3A1}"/>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9D7E8DCD-F0A0-442D-B630-B4133A92F3F7}"/>
              </a:ext>
            </a:extLst>
          </p:cNvPr>
          <p:cNvSpPr>
            <a:spLocks noGrp="1"/>
          </p:cNvSpPr>
          <p:nvPr>
            <p:ph type="sldNum" sz="quarter" idx="12"/>
          </p:nvPr>
        </p:nvSpPr>
        <p:spPr/>
        <p:txBody>
          <a:bodyPr/>
          <a:lstStyle>
            <a:lvl1pPr>
              <a:defRPr/>
            </a:lvl1pPr>
          </a:lstStyle>
          <a:p>
            <a:pPr>
              <a:defRPr/>
            </a:pPr>
            <a:fld id="{E22EF8B7-E0BE-4A4F-BA87-CEE0D9683D21}" type="slidenum">
              <a:rPr lang="fr-FR" altLang="fr-FR"/>
              <a:pPr>
                <a:defRPr/>
              </a:pPr>
              <a:t>‹N°›</a:t>
            </a:fld>
            <a:endParaRPr lang="fr-FR" altLang="fr-FR"/>
          </a:p>
        </p:txBody>
      </p:sp>
    </p:spTree>
    <p:extLst>
      <p:ext uri="{BB962C8B-B14F-4D97-AF65-F5344CB8AC3E}">
        <p14:creationId xmlns:p14="http://schemas.microsoft.com/office/powerpoint/2010/main" val="356611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1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4889500" y="857250"/>
            <a:ext cx="6516437" cy="3406775"/>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chemeClr val="bg1"/>
                </a:solidFill>
              </a:defRPr>
            </a:lvl1pPr>
          </a:lstStyle>
          <a:p>
            <a:pPr lvl="0"/>
            <a:endParaRPr lang="fr-FR" noProof="0" dirty="0"/>
          </a:p>
          <a:p>
            <a:pPr lvl="0"/>
            <a:r>
              <a:rPr lang="fr-FR" noProof="0" dirty="0"/>
              <a:t>Cliquez sur l’icône au centre pour télécharger votre image</a:t>
            </a:r>
          </a:p>
          <a:p>
            <a:pPr lvl="0"/>
            <a:endParaRPr lang="fr-FR" noProof="0" dirty="0"/>
          </a:p>
        </p:txBody>
      </p:sp>
    </p:spTree>
    <p:extLst>
      <p:ext uri="{BB962C8B-B14F-4D97-AF65-F5344CB8AC3E}">
        <p14:creationId xmlns:p14="http://schemas.microsoft.com/office/powerpoint/2010/main" val="365118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24" name="Espace réservé pour une image  23"/>
          <p:cNvSpPr>
            <a:spLocks noGrp="1"/>
          </p:cNvSpPr>
          <p:nvPr>
            <p:ph type="pic" sz="quarter" idx="10"/>
          </p:nvPr>
        </p:nvSpPr>
        <p:spPr>
          <a:xfrm>
            <a:off x="5267325" y="2792413"/>
            <a:ext cx="6138612" cy="3198812"/>
          </a:xfrm>
          <a:ln>
            <a:solidFill>
              <a:schemeClr val="bg1"/>
            </a:solidFill>
          </a:ln>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chemeClr val="bg1"/>
                </a:solidFill>
              </a:defRPr>
            </a:lvl1pPr>
          </a:lstStyle>
          <a:p>
            <a:pPr lvl="0"/>
            <a:endParaRPr lang="fr-FR" noProof="0" dirty="0"/>
          </a:p>
          <a:p>
            <a:pPr lvl="0"/>
            <a:endParaRPr lang="fr-FR" noProof="0" dirty="0"/>
          </a:p>
          <a:p>
            <a:pPr lvl="0"/>
            <a:r>
              <a:rPr lang="fr-FR" noProof="0" dirty="0"/>
              <a:t>Cliquez sur l’icône au centre pour télécharger votre image</a:t>
            </a:r>
          </a:p>
          <a:p>
            <a:pPr lvl="0"/>
            <a:endParaRPr lang="fr-FR" noProof="0" dirty="0"/>
          </a:p>
        </p:txBody>
      </p:sp>
    </p:spTree>
    <p:extLst>
      <p:ext uri="{BB962C8B-B14F-4D97-AF65-F5344CB8AC3E}">
        <p14:creationId xmlns:p14="http://schemas.microsoft.com/office/powerpoint/2010/main" val="2990169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5" name="Espace réservé pour une image  14"/>
          <p:cNvSpPr>
            <a:spLocks noGrp="1"/>
          </p:cNvSpPr>
          <p:nvPr>
            <p:ph type="pic" sz="quarter" idx="10"/>
          </p:nvPr>
        </p:nvSpPr>
        <p:spPr>
          <a:xfrm>
            <a:off x="0" y="6350"/>
            <a:ext cx="4176584" cy="6851650"/>
          </a:xfrm>
          <a:ln>
            <a:noFill/>
          </a:ln>
        </p:spPr>
        <p:txBody>
          <a:bodyPr rtlCol="0">
            <a:normAutofit/>
          </a:bodyPr>
          <a:lstStyle>
            <a:lvl1pPr marL="0" indent="0">
              <a:buNone/>
              <a:defRPr>
                <a:ln>
                  <a:solidFill>
                    <a:schemeClr val="bg1"/>
                  </a:solidFill>
                </a:ln>
                <a:solidFill>
                  <a:schemeClr val="bg1"/>
                </a:solidFill>
              </a:defRPr>
            </a:lvl1pPr>
          </a:lstStyle>
          <a:p>
            <a:pPr lvl="0"/>
            <a:endParaRPr lang="fr-FR" noProof="0" dirty="0"/>
          </a:p>
          <a:p>
            <a:pPr lvl="0"/>
            <a:endParaRPr lang="fr-FR" noProof="0" dirty="0"/>
          </a:p>
          <a:p>
            <a:pPr lvl="0"/>
            <a:endParaRPr lang="fr-FR" noProof="0" dirty="0"/>
          </a:p>
          <a:p>
            <a:pPr lvl="0"/>
            <a:endParaRPr lang="fr-FR" noProof="0" dirty="0"/>
          </a:p>
          <a:p>
            <a:pPr lvl="0"/>
            <a:r>
              <a:rPr lang="fr-FR" noProof="0" dirty="0"/>
              <a:t>Cliquez sur l’icône au centre pour télécharger votre image</a:t>
            </a:r>
          </a:p>
          <a:p>
            <a:pPr lvl="0"/>
            <a:endParaRPr lang="fr-FR" noProof="0" dirty="0"/>
          </a:p>
        </p:txBody>
      </p:sp>
    </p:spTree>
    <p:extLst>
      <p:ext uri="{BB962C8B-B14F-4D97-AF65-F5344CB8AC3E}">
        <p14:creationId xmlns:p14="http://schemas.microsoft.com/office/powerpoint/2010/main" val="94222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pour une image  12"/>
          <p:cNvSpPr>
            <a:spLocks noGrp="1"/>
          </p:cNvSpPr>
          <p:nvPr>
            <p:ph type="pic" sz="quarter" idx="10"/>
          </p:nvPr>
        </p:nvSpPr>
        <p:spPr>
          <a:xfrm>
            <a:off x="7161196" y="1973263"/>
            <a:ext cx="3984642" cy="2184400"/>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chemeClr val="tx1"/>
                </a:solidFill>
              </a:defRPr>
            </a:lvl1pPr>
          </a:lstStyle>
          <a:p>
            <a:pPr lvl="0"/>
            <a:endParaRPr lang="fr-FR" noProof="0" dirty="0"/>
          </a:p>
          <a:p>
            <a:pPr lvl="0"/>
            <a:r>
              <a:rPr lang="fr-FR" noProof="0" dirty="0"/>
              <a:t>Cliquez sur l’icône au centre pour télécharger votre image</a:t>
            </a:r>
          </a:p>
          <a:p>
            <a:pPr lvl="0"/>
            <a:endParaRPr lang="fr-FR" noProof="0" dirty="0"/>
          </a:p>
        </p:txBody>
      </p:sp>
    </p:spTree>
    <p:extLst>
      <p:ext uri="{BB962C8B-B14F-4D97-AF65-F5344CB8AC3E}">
        <p14:creationId xmlns:p14="http://schemas.microsoft.com/office/powerpoint/2010/main" val="320200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9" name="Espace réservé pour une image  8"/>
          <p:cNvSpPr>
            <a:spLocks noGrp="1"/>
          </p:cNvSpPr>
          <p:nvPr>
            <p:ph type="pic" sz="quarter" idx="10"/>
          </p:nvPr>
        </p:nvSpPr>
        <p:spPr>
          <a:xfrm>
            <a:off x="703163" y="2752040"/>
            <a:ext cx="2271712" cy="3389312"/>
          </a:xfrm>
        </p:spPr>
        <p:txBody>
          <a:bodyPr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1">
                <a:solidFill>
                  <a:schemeClr val="bg1"/>
                </a:solidFill>
              </a:defRPr>
            </a:lvl1pPr>
          </a:lstStyle>
          <a:p>
            <a:pPr lvl="0"/>
            <a:endParaRPr lang="fr-FR" noProof="0" dirty="0"/>
          </a:p>
          <a:p>
            <a:pPr lvl="0"/>
            <a:r>
              <a:rPr lang="fr-FR" noProof="0" dirty="0"/>
              <a:t>Cliquez sur l’icône au centre pour télécharger votre image</a:t>
            </a:r>
          </a:p>
          <a:p>
            <a:pPr lvl="0"/>
            <a:endParaRPr lang="fr-FR" noProof="0" dirty="0"/>
          </a:p>
        </p:txBody>
      </p:sp>
      <p:sp>
        <p:nvSpPr>
          <p:cNvPr id="10" name="Espace réservé pour une image  8"/>
          <p:cNvSpPr>
            <a:spLocks noGrp="1"/>
          </p:cNvSpPr>
          <p:nvPr>
            <p:ph type="pic" sz="quarter" idx="11"/>
          </p:nvPr>
        </p:nvSpPr>
        <p:spPr>
          <a:xfrm>
            <a:off x="3270778" y="2752040"/>
            <a:ext cx="2705784" cy="1574598"/>
          </a:xfrm>
        </p:spPr>
        <p:txBody>
          <a:bodyPr rtlCol="0">
            <a:normAutofit/>
          </a:bodyPr>
          <a:lstStyle>
            <a:lvl1pPr>
              <a:defRPr b="1">
                <a:solidFill>
                  <a:schemeClr val="bg1"/>
                </a:solidFill>
              </a:defRPr>
            </a:lvl1pPr>
          </a:lstStyle>
          <a:p>
            <a:pPr lvl="0"/>
            <a:r>
              <a:rPr lang="fr-CA" noProof="0"/>
              <a:t>Cliquez sur l'icône pour ajouter une image</a:t>
            </a:r>
            <a:endParaRPr lang="fr-FR" noProof="0" dirty="0"/>
          </a:p>
        </p:txBody>
      </p:sp>
      <p:sp>
        <p:nvSpPr>
          <p:cNvPr id="11" name="Espace réservé pour une image  8"/>
          <p:cNvSpPr>
            <a:spLocks noGrp="1"/>
          </p:cNvSpPr>
          <p:nvPr>
            <p:ph type="pic" sz="quarter" idx="12"/>
          </p:nvPr>
        </p:nvSpPr>
        <p:spPr>
          <a:xfrm>
            <a:off x="3270778" y="4566754"/>
            <a:ext cx="2705784" cy="1574598"/>
          </a:xfrm>
        </p:spPr>
        <p:txBody>
          <a:bodyPr rtlCol="0">
            <a:normAutofit/>
          </a:bodyPr>
          <a:lstStyle>
            <a:lvl1pPr>
              <a:defRPr b="1">
                <a:solidFill>
                  <a:schemeClr val="bg1"/>
                </a:solidFill>
              </a:defRPr>
            </a:lvl1pPr>
          </a:lstStyle>
          <a:p>
            <a:pPr lvl="0"/>
            <a:r>
              <a:rPr lang="fr-CA" noProof="0"/>
              <a:t>Cliquez sur l'icône pour ajouter une image</a:t>
            </a:r>
            <a:endParaRPr lang="fr-FR" noProof="0" dirty="0"/>
          </a:p>
        </p:txBody>
      </p:sp>
      <p:sp>
        <p:nvSpPr>
          <p:cNvPr id="12" name="Espace réservé pour une image  8"/>
          <p:cNvSpPr>
            <a:spLocks noGrp="1"/>
          </p:cNvSpPr>
          <p:nvPr>
            <p:ph type="pic" sz="quarter" idx="13"/>
          </p:nvPr>
        </p:nvSpPr>
        <p:spPr>
          <a:xfrm>
            <a:off x="6300642" y="2760880"/>
            <a:ext cx="2592402" cy="3389312"/>
          </a:xfrm>
        </p:spPr>
        <p:txBody>
          <a:bodyPr rtlCol="0">
            <a:normAutofit/>
          </a:bodyPr>
          <a:lstStyle>
            <a:lvl1pPr>
              <a:defRPr b="1">
                <a:solidFill>
                  <a:schemeClr val="bg1"/>
                </a:solidFill>
              </a:defRPr>
            </a:lvl1pPr>
          </a:lstStyle>
          <a:p>
            <a:pPr lvl="0"/>
            <a:r>
              <a:rPr lang="fr-CA" noProof="0"/>
              <a:t>Cliquez sur l'icône pour ajouter une image</a:t>
            </a:r>
            <a:endParaRPr lang="fr-FR" noProof="0" dirty="0"/>
          </a:p>
        </p:txBody>
      </p:sp>
      <p:sp>
        <p:nvSpPr>
          <p:cNvPr id="13" name="Espace réservé pour une image  8"/>
          <p:cNvSpPr>
            <a:spLocks noGrp="1"/>
          </p:cNvSpPr>
          <p:nvPr>
            <p:ph type="pic" sz="quarter" idx="14"/>
          </p:nvPr>
        </p:nvSpPr>
        <p:spPr>
          <a:xfrm>
            <a:off x="9217125" y="2752040"/>
            <a:ext cx="2271712" cy="1574598"/>
          </a:xfrm>
        </p:spPr>
        <p:txBody>
          <a:bodyPr rtlCol="0">
            <a:normAutofit/>
          </a:bodyPr>
          <a:lstStyle>
            <a:lvl1pPr>
              <a:defRPr b="1">
                <a:solidFill>
                  <a:schemeClr val="bg1"/>
                </a:solidFill>
              </a:defRPr>
            </a:lvl1pPr>
          </a:lstStyle>
          <a:p>
            <a:pPr lvl="0"/>
            <a:r>
              <a:rPr lang="fr-CA" noProof="0"/>
              <a:t>Cliquez sur l'icône pour ajouter une image</a:t>
            </a:r>
            <a:endParaRPr lang="fr-FR" noProof="0" dirty="0"/>
          </a:p>
        </p:txBody>
      </p:sp>
      <p:sp>
        <p:nvSpPr>
          <p:cNvPr id="14" name="Espace réservé pour une image  8"/>
          <p:cNvSpPr>
            <a:spLocks noGrp="1"/>
          </p:cNvSpPr>
          <p:nvPr>
            <p:ph type="pic" sz="quarter" idx="15"/>
          </p:nvPr>
        </p:nvSpPr>
        <p:spPr>
          <a:xfrm>
            <a:off x="9217125" y="4566754"/>
            <a:ext cx="2271712" cy="1574598"/>
          </a:xfrm>
        </p:spPr>
        <p:txBody>
          <a:bodyPr rtlCol="0">
            <a:normAutofit/>
          </a:bodyPr>
          <a:lstStyle>
            <a:lvl1pPr>
              <a:defRPr b="1">
                <a:solidFill>
                  <a:schemeClr val="bg1"/>
                </a:solidFill>
              </a:defRPr>
            </a:lvl1pPr>
          </a:lstStyle>
          <a:p>
            <a:pPr lvl="0"/>
            <a:r>
              <a:rPr lang="fr-CA" noProof="0"/>
              <a:t>Cliquez sur l'icône pour ajouter une image</a:t>
            </a:r>
            <a:endParaRPr lang="fr-FR" noProof="0" dirty="0"/>
          </a:p>
        </p:txBody>
      </p:sp>
    </p:spTree>
    <p:extLst>
      <p:ext uri="{BB962C8B-B14F-4D97-AF65-F5344CB8AC3E}">
        <p14:creationId xmlns:p14="http://schemas.microsoft.com/office/powerpoint/2010/main" val="3058761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7277100" y="2155825"/>
            <a:ext cx="3859213" cy="2435225"/>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chemeClr val="tx1"/>
                </a:solidFill>
              </a:defRPr>
            </a:lvl1pPr>
          </a:lstStyle>
          <a:p>
            <a:pPr lvl="0"/>
            <a:endParaRPr lang="fr-FR" noProof="0" dirty="0"/>
          </a:p>
          <a:p>
            <a:pPr lvl="0"/>
            <a:r>
              <a:rPr lang="fr-FR" noProof="0" dirty="0"/>
              <a:t>Cliquez sur l’icône au centre pour télécharger votre image</a:t>
            </a:r>
          </a:p>
          <a:p>
            <a:pPr lvl="0"/>
            <a:endParaRPr lang="fr-FR" noProof="0" dirty="0"/>
          </a:p>
        </p:txBody>
      </p:sp>
    </p:spTree>
    <p:extLst>
      <p:ext uri="{BB962C8B-B14F-4D97-AF65-F5344CB8AC3E}">
        <p14:creationId xmlns:p14="http://schemas.microsoft.com/office/powerpoint/2010/main" val="123689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7661275" y="1300163"/>
            <a:ext cx="2743200" cy="3790950"/>
          </a:xfrm>
        </p:spPr>
        <p:txBody>
          <a:bodyPr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1">
                <a:solidFill>
                  <a:schemeClr val="tx1"/>
                </a:solidFill>
              </a:defRPr>
            </a:lvl1pPr>
          </a:lstStyle>
          <a:p>
            <a:pPr lvl="0"/>
            <a:endParaRPr lang="fr-FR" noProof="0" dirty="0"/>
          </a:p>
          <a:p>
            <a:pPr lvl="0"/>
            <a:endParaRPr lang="fr-FR" noProof="0" dirty="0"/>
          </a:p>
          <a:p>
            <a:pPr lvl="0"/>
            <a:r>
              <a:rPr lang="fr-FR" noProof="0" dirty="0"/>
              <a:t>Cliquez sur l’icône au centre pour télécharger votre image</a:t>
            </a:r>
          </a:p>
          <a:p>
            <a:pPr lvl="0"/>
            <a:endParaRPr lang="fr-FR" noProof="0" dirty="0"/>
          </a:p>
        </p:txBody>
      </p:sp>
    </p:spTree>
    <p:extLst>
      <p:ext uri="{BB962C8B-B14F-4D97-AF65-F5344CB8AC3E}">
        <p14:creationId xmlns:p14="http://schemas.microsoft.com/office/powerpoint/2010/main" val="1593919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183CB754-F0B1-4593-949D-BAAD145D03B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CA" altLang="fr-FR"/>
              <a:t>Modifier le style du titre</a:t>
            </a:r>
            <a:endParaRPr lang="fr-FR" altLang="fr-FR"/>
          </a:p>
        </p:txBody>
      </p:sp>
      <p:sp>
        <p:nvSpPr>
          <p:cNvPr id="1027" name="Espace réservé du texte 2">
            <a:extLst>
              <a:ext uri="{FF2B5EF4-FFF2-40B4-BE49-F238E27FC236}">
                <a16:creationId xmlns:a16="http://schemas.microsoft.com/office/drawing/2014/main" id="{5CE1FFB4-07BE-44EE-809A-5A33F9E2F8C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fr-FR"/>
              <a:t>Cliquez pour modifier les styles du texte du masque</a:t>
            </a:r>
          </a:p>
          <a:p>
            <a:pPr lvl="1"/>
            <a:r>
              <a:rPr lang="fr-CA" altLang="fr-FR"/>
              <a:t>Deuxième niveau</a:t>
            </a:r>
          </a:p>
          <a:p>
            <a:pPr lvl="2"/>
            <a:r>
              <a:rPr lang="fr-CA" altLang="fr-FR"/>
              <a:t>Troisième niveau</a:t>
            </a:r>
          </a:p>
          <a:p>
            <a:pPr lvl="3"/>
            <a:r>
              <a:rPr lang="fr-CA" altLang="fr-FR"/>
              <a:t>Quatrième niveau</a:t>
            </a:r>
          </a:p>
          <a:p>
            <a:pPr lvl="4"/>
            <a:r>
              <a:rPr lang="fr-CA" altLang="fr-FR"/>
              <a:t>Cinquième niveau</a:t>
            </a:r>
            <a:endParaRPr lang="fr-FR" altLang="fr-FR"/>
          </a:p>
        </p:txBody>
      </p:sp>
      <p:sp>
        <p:nvSpPr>
          <p:cNvPr id="4" name="Espace réservé de la date 3">
            <a:extLst>
              <a:ext uri="{FF2B5EF4-FFF2-40B4-BE49-F238E27FC236}">
                <a16:creationId xmlns:a16="http://schemas.microsoft.com/office/drawing/2014/main" id="{8F0E2CB7-96B1-4959-B59E-5CD64DA8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5" name="Espace réservé du pied de page 4">
            <a:extLst>
              <a:ext uri="{FF2B5EF4-FFF2-40B4-BE49-F238E27FC236}">
                <a16:creationId xmlns:a16="http://schemas.microsoft.com/office/drawing/2014/main" id="{872551B0-A354-4975-BAB0-BCD7D0E4D9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99149A4A-97A0-465B-9A88-08C4687E428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DB52F13-BE8A-49D0-BD4F-B1FDBFC70C5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21" r:id="rId10"/>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psyced.umontreal.ca/ressources-services/associations-etudiantes/" TargetMode="External"/><Relationship Id="rId3" Type="http://schemas.openxmlformats.org/officeDocument/2006/relationships/tags" Target="../tags/tag48.xml"/><Relationship Id="rId7" Type="http://schemas.openxmlformats.org/officeDocument/2006/relationships/notesSlide" Target="../notesSlides/notesSlide1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4.xml"/><Relationship Id="rId5" Type="http://schemas.openxmlformats.org/officeDocument/2006/relationships/tags" Target="../tags/tag50.xml"/><Relationship Id="rId4" Type="http://schemas.openxmlformats.org/officeDocument/2006/relationships/tags" Target="../tags/tag49.xml"/></Relationships>
</file>

<file path=ppt/slides/_rels/slide13.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notesSlide" Target="../notesSlides/notesSlide1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5.xml"/><Relationship Id="rId5" Type="http://schemas.openxmlformats.org/officeDocument/2006/relationships/tags" Target="../tags/tag55.xml"/><Relationship Id="rId4" Type="http://schemas.openxmlformats.org/officeDocument/2006/relationships/tags" Target="../tags/tag54.xml"/></Relationships>
</file>

<file path=ppt/slides/_rels/slide1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5.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6.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62.xml"/></Relationships>
</file>

<file path=ppt/slides/_rels/slide16.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17.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tags" Target="../tags/tag66.xml"/></Relationships>
</file>

<file path=ppt/slides/_rels/slide17.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18.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tags" Target="../tags/tag70.xml"/></Relationships>
</file>

<file path=ppt/slides/_rels/slide18.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19.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18.xml"/><Relationship Id="rId5" Type="http://schemas.openxmlformats.org/officeDocument/2006/relationships/slideLayout" Target="../slideLayouts/slideLayout4.xml"/><Relationship Id="rId4" Type="http://schemas.openxmlformats.org/officeDocument/2006/relationships/tags" Target="../tags/tag74.xml"/></Relationships>
</file>

<file path=ppt/slides/_rels/slide19.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9.pn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tags" Target="../tags/tag9.xml"/></Relationships>
</file>

<file path=ppt/slides/_rels/slide2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tags" Target="../tags/tag81.xml"/></Relationships>
</file>

<file path=ppt/slides/_rels/slide21.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21.xml"/><Relationship Id="rId5" Type="http://schemas.openxmlformats.org/officeDocument/2006/relationships/slideLayout" Target="../slideLayouts/slideLayout5.xml"/><Relationship Id="rId4" Type="http://schemas.openxmlformats.org/officeDocument/2006/relationships/tags" Target="../tags/tag85.xml"/></Relationships>
</file>

<file path=ppt/slides/_rels/slide22.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20.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1.png"/><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2.pn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3.pn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24.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26.xml"/><Relationship Id="rId5" Type="http://schemas.openxmlformats.org/officeDocument/2006/relationships/slideLayout" Target="../slideLayouts/slideLayout4.xml"/><Relationship Id="rId4" Type="http://schemas.openxmlformats.org/officeDocument/2006/relationships/tags" Target="../tags/tag101.xml"/></Relationships>
</file>

<file path=ppt/slides/_rels/slide27.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notesSlide" Target="../notesSlides/notesSlide27.xml"/><Relationship Id="rId5" Type="http://schemas.openxmlformats.org/officeDocument/2006/relationships/slideLayout" Target="../slideLayouts/slideLayout5.xml"/><Relationship Id="rId4" Type="http://schemas.openxmlformats.org/officeDocument/2006/relationships/tags" Target="../tags/tag10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3.xml"/><Relationship Id="rId4"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notesSlide" Target="../notesSlides/notesSlide30.xml"/><Relationship Id="rId5" Type="http://schemas.openxmlformats.org/officeDocument/2006/relationships/slideLayout" Target="../slideLayouts/slideLayout5.xml"/><Relationship Id="rId4" Type="http://schemas.openxmlformats.org/officeDocument/2006/relationships/tags" Target="../tags/tag109.xml"/></Relationships>
</file>

<file path=ppt/slides/_rels/slide3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tags" Target="../tags/tag112.xml"/><Relationship Id="rId7" Type="http://schemas.openxmlformats.org/officeDocument/2006/relationships/notesSlide" Target="../notesSlides/notesSlide31.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4.xml"/><Relationship Id="rId11" Type="http://schemas.openxmlformats.org/officeDocument/2006/relationships/hyperlink" Target="mailto:nancy.jette@umontreal.ca" TargetMode="External"/><Relationship Id="rId5" Type="http://schemas.openxmlformats.org/officeDocument/2006/relationships/tags" Target="../tags/tag114.xml"/><Relationship Id="rId10" Type="http://schemas.openxmlformats.org/officeDocument/2006/relationships/hyperlink" Target="https://bourses.umontreal.ca/repertoire-des-bourses/" TargetMode="External"/><Relationship Id="rId4" Type="http://schemas.openxmlformats.org/officeDocument/2006/relationships/tags" Target="../tags/tag113.xml"/><Relationship Id="rId9" Type="http://schemas.openxmlformats.org/officeDocument/2006/relationships/hyperlink" Target="https://psyced.umontreal.ca/ressources-services/soutien-financier/#e-et-3e-cycle" TargetMode="External"/></Relationships>
</file>

<file path=ppt/slides/_rels/slide32.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27.jp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32.xml"/><Relationship Id="rId5" Type="http://schemas.openxmlformats.org/officeDocument/2006/relationships/slideLayout" Target="../slideLayouts/slideLayout4.xml"/><Relationship Id="rId4" Type="http://schemas.openxmlformats.org/officeDocument/2006/relationships/tags" Target="../tags/tag118.xml"/></Relationships>
</file>

<file path=ppt/slides/_rels/slide33.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image" Target="../media/image28.jpe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notesSlide" Target="../notesSlides/notesSlide33.xml"/><Relationship Id="rId5" Type="http://schemas.openxmlformats.org/officeDocument/2006/relationships/slideLayout" Target="../slideLayouts/slideLayout4.xml"/><Relationship Id="rId4" Type="http://schemas.openxmlformats.org/officeDocument/2006/relationships/tags" Target="../tags/tag122.xml"/></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25.xml"/><Relationship Id="rId7" Type="http://schemas.openxmlformats.org/officeDocument/2006/relationships/hyperlink" Target="https://www.lojiq.org/soutien-financier/" TargetMode="Externa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notesSlide" Target="../notesSlides/notesSlide34.xml"/><Relationship Id="rId5" Type="http://schemas.openxmlformats.org/officeDocument/2006/relationships/slideLayout" Target="../slideLayouts/slideLayout4.xml"/><Relationship Id="rId4" Type="http://schemas.openxmlformats.org/officeDocument/2006/relationships/tags" Target="../tags/tag126.xml"/><Relationship Id="rId9"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notesSlide" Target="../notesSlides/notesSlide35.xml"/><Relationship Id="rId5" Type="http://schemas.openxmlformats.org/officeDocument/2006/relationships/slideLayout" Target="../slideLayouts/slideLayout5.xml"/><Relationship Id="rId4" Type="http://schemas.openxmlformats.org/officeDocument/2006/relationships/tags" Target="../tags/tag130.xml"/></Relationships>
</file>

<file path=ppt/slides/_rels/slide36.xml.rels><?xml version="1.0" encoding="UTF-8" standalone="yes"?>
<Relationships xmlns="http://schemas.openxmlformats.org/package/2006/relationships"><Relationship Id="rId3" Type="http://schemas.openxmlformats.org/officeDocument/2006/relationships/tags" Target="../tags/tag133.xml"/><Relationship Id="rId7" Type="http://schemas.openxmlformats.org/officeDocument/2006/relationships/image" Target="../media/image31.jp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notesSlide" Target="../notesSlides/notesSlide36.xml"/><Relationship Id="rId5" Type="http://schemas.openxmlformats.org/officeDocument/2006/relationships/slideLayout" Target="../slideLayouts/slideLayout4.xml"/><Relationship Id="rId4" Type="http://schemas.openxmlformats.org/officeDocument/2006/relationships/tags" Target="../tags/tag134.xml"/></Relationships>
</file>

<file path=ppt/slides/_rels/slide37.xml.rels><?xml version="1.0" encoding="UTF-8" standalone="yes"?>
<Relationships xmlns="http://schemas.openxmlformats.org/package/2006/relationships"><Relationship Id="rId8" Type="http://schemas.openxmlformats.org/officeDocument/2006/relationships/hyperlink" Target="https://registraire.umontreal.ca/droits-de-scolarite/calculateur-des-droits-de-scolarite/" TargetMode="External"/><Relationship Id="rId3" Type="http://schemas.openxmlformats.org/officeDocument/2006/relationships/tags" Target="../tags/tag137.xml"/><Relationship Id="rId7" Type="http://schemas.openxmlformats.org/officeDocument/2006/relationships/hyperlink" Target="https://registraire.umontreal.ca/droits-de-scolarite/couts/" TargetMode="Externa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notesSlide" Target="../notesSlides/notesSlide37.xml"/><Relationship Id="rId5" Type="http://schemas.openxmlformats.org/officeDocument/2006/relationships/slideLayout" Target="../slideLayouts/slideLayout4.xml"/><Relationship Id="rId10" Type="http://schemas.openxmlformats.org/officeDocument/2006/relationships/image" Target="../media/image33.png"/><Relationship Id="rId4" Type="http://schemas.openxmlformats.org/officeDocument/2006/relationships/tags" Target="../tags/tag138.xml"/><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notesSlide" Target="../notesSlides/notesSlide38.xml"/><Relationship Id="rId5" Type="http://schemas.openxmlformats.org/officeDocument/2006/relationships/slideLayout" Target="../slideLayouts/slideLayout5.xml"/><Relationship Id="rId4" Type="http://schemas.openxmlformats.org/officeDocument/2006/relationships/tags" Target="../tags/tag142.xml"/></Relationships>
</file>

<file path=ppt/slides/_rels/slide39.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notesSlide" Target="../notesSlides/notesSlide3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4.xml"/><Relationship Id="rId5" Type="http://schemas.openxmlformats.org/officeDocument/2006/relationships/tags" Target="../tags/tag147.xml"/><Relationship Id="rId4" Type="http://schemas.openxmlformats.org/officeDocument/2006/relationships/tags" Target="../tags/tag146.xml"/></Relationships>
</file>

<file path=ppt/slides/_rels/slide4.xml.rels><?xml version="1.0" encoding="UTF-8" standalone="yes"?>
<Relationships xmlns="http://schemas.openxmlformats.org/package/2006/relationships"><Relationship Id="rId8" Type="http://schemas.openxmlformats.org/officeDocument/2006/relationships/hyperlink" Target="https://psyced.umontreal.ca/public/FAS/psychoeducation/Documents/Programmes-cours/2-3-cycle/Guide-etudes_Doctorat_psychoed.pdf" TargetMode="External"/><Relationship Id="rId3" Type="http://schemas.openxmlformats.org/officeDocument/2006/relationships/tags" Target="../tags/tag15.xml"/><Relationship Id="rId7" Type="http://schemas.openxmlformats.org/officeDocument/2006/relationships/hyperlink" Target="https://psyced.umontreal.ca/public/FAS/psychoeducation/Documents/Programmes-cours/2-3-cycle/Guide-etudes_Maitrise_psychoed.pdf"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psyced.umontreal.ca/programmes-cours/cycles-superieurs/maitrise-en-psychoeducation/" TargetMode="External"/><Relationship Id="rId5" Type="http://schemas.openxmlformats.org/officeDocument/2006/relationships/notesSlide" Target="../notesSlides/notesSlide4.xml"/><Relationship Id="rId10"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hyperlink" Target="https://secretariatgeneral.umontreal.ca/documents-officiels/reglements-et-politiques/Reglement-pedagogique-des-etudes-superieures-et-postdoctorales/" TargetMode="External"/></Relationships>
</file>

<file path=ppt/slides/_rels/slide40.xml.rels><?xml version="1.0" encoding="UTF-8" standalone="yes"?>
<Relationships xmlns="http://schemas.openxmlformats.org/package/2006/relationships"><Relationship Id="rId3" Type="http://schemas.openxmlformats.org/officeDocument/2006/relationships/tags" Target="../tags/tag150.xml"/><Relationship Id="rId7" Type="http://schemas.openxmlformats.org/officeDocument/2006/relationships/hyperlink" Target="mailto:https://esp.umontreal.ca/programmes-et-stages/etudes-de-2e-et-3e-cycles/memoire-et-these/" TargetMode="Externa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notesSlide" Target="../notesSlides/notesSlide40.xml"/><Relationship Id="rId5" Type="http://schemas.openxmlformats.org/officeDocument/2006/relationships/slideLayout" Target="../slideLayouts/slideLayout4.xml"/><Relationship Id="rId4" Type="http://schemas.openxmlformats.org/officeDocument/2006/relationships/tags" Target="../tags/tag151.xml"/></Relationships>
</file>

<file path=ppt/slides/_rels/slide41.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image" Target="../media/image34.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notesSlide" Target="../notesSlides/notesSlide41.xml"/><Relationship Id="rId5" Type="http://schemas.openxmlformats.org/officeDocument/2006/relationships/slideLayout" Target="../slideLayouts/slideLayout4.xml"/><Relationship Id="rId4" Type="http://schemas.openxmlformats.org/officeDocument/2006/relationships/tags" Target="../tags/tag155.xml"/></Relationships>
</file>

<file path=ppt/slides/_rels/slide42.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notesSlide" Target="../notesSlides/notesSlide42.xml"/><Relationship Id="rId5" Type="http://schemas.openxmlformats.org/officeDocument/2006/relationships/slideLayout" Target="../slideLayouts/slideLayout5.xml"/><Relationship Id="rId4" Type="http://schemas.openxmlformats.org/officeDocument/2006/relationships/tags" Target="../tags/tag159.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62.xml"/><Relationship Id="rId7" Type="http://schemas.openxmlformats.org/officeDocument/2006/relationships/diagramData" Target="../diagrams/data1.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37.jpg"/><Relationship Id="rId11" Type="http://schemas.microsoft.com/office/2007/relationships/diagramDrawing" Target="../diagrams/drawing1.xml"/><Relationship Id="rId5" Type="http://schemas.openxmlformats.org/officeDocument/2006/relationships/notesSlide" Target="../notesSlides/notesSlide44.xml"/><Relationship Id="rId10" Type="http://schemas.openxmlformats.org/officeDocument/2006/relationships/diagramColors" Target="../diagrams/colors1.xml"/><Relationship Id="rId4" Type="http://schemas.openxmlformats.org/officeDocument/2006/relationships/slideLayout" Target="../slideLayouts/slideLayout4.xml"/><Relationship Id="rId9"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45.xml"/><Relationship Id="rId5" Type="http://schemas.openxmlformats.org/officeDocument/2006/relationships/slideLayout" Target="../slideLayouts/slideLayout5.xml"/><Relationship Id="rId4" Type="http://schemas.openxmlformats.org/officeDocument/2006/relationships/tags" Target="../tags/tag166.xml"/></Relationships>
</file>

<file path=ppt/slides/_rels/slide46.xml.rels><?xml version="1.0" encoding="UTF-8" standalone="yes"?>
<Relationships xmlns="http://schemas.openxmlformats.org/package/2006/relationships"><Relationship Id="rId8" Type="http://schemas.openxmlformats.org/officeDocument/2006/relationships/hyperlink" Target="mailto:tgdesup@psyced.umontreal.ca" TargetMode="External"/><Relationship Id="rId3" Type="http://schemas.openxmlformats.org/officeDocument/2006/relationships/tags" Target="../tags/tag169.xml"/><Relationship Id="rId7" Type="http://schemas.openxmlformats.org/officeDocument/2006/relationships/hyperlink" Target="http://academique-dmz.synchro.umontreal.ca/" TargetMode="Externa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notesSlide" Target="../notesSlides/notesSlide46.xml"/><Relationship Id="rId5" Type="http://schemas.openxmlformats.org/officeDocument/2006/relationships/slideLayout" Target="../slideLayouts/slideLayout4.xml"/><Relationship Id="rId10" Type="http://schemas.openxmlformats.org/officeDocument/2006/relationships/image" Target="../media/image38.png"/><Relationship Id="rId4" Type="http://schemas.openxmlformats.org/officeDocument/2006/relationships/tags" Target="../tags/tag170.xml"/><Relationship Id="rId9" Type="http://schemas.openxmlformats.org/officeDocument/2006/relationships/hyperlink" Target="mailto:melanie.huberdeau@umontreal.ca"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esp.umontreal.ca/ce-quil-faut-savoir/cheminement-et-encadrement/directeur-de-recherche/" TargetMode="External"/><Relationship Id="rId3" Type="http://schemas.openxmlformats.org/officeDocument/2006/relationships/tags" Target="../tags/tag173.xml"/><Relationship Id="rId7" Type="http://schemas.openxmlformats.org/officeDocument/2006/relationships/hyperlink" Target="https://psyced.umontreal.ca/accueil/" TargetMode="Externa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notesSlide" Target="../notesSlides/notesSlide47.xml"/><Relationship Id="rId5" Type="http://schemas.openxmlformats.org/officeDocument/2006/relationships/slideLayout" Target="../slideLayouts/slideLayout4.xml"/><Relationship Id="rId4" Type="http://schemas.openxmlformats.org/officeDocument/2006/relationships/tags" Target="../tags/tag174.xml"/><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tags" Target="../tags/tag177.xml"/><Relationship Id="rId7" Type="http://schemas.openxmlformats.org/officeDocument/2006/relationships/image" Target="../media/image40.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notesSlide" Target="../notesSlides/notesSlide48.xml"/><Relationship Id="rId5" Type="http://schemas.openxmlformats.org/officeDocument/2006/relationships/slideLayout" Target="../slideLayouts/slideLayout5.xml"/><Relationship Id="rId4" Type="http://schemas.openxmlformats.org/officeDocument/2006/relationships/tags" Target="../tags/tag178.xml"/></Relationships>
</file>

<file path=ppt/slides/_rels/slide49.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notesSlide" Target="../notesSlides/notesSlide49.xml"/><Relationship Id="rId5" Type="http://schemas.openxmlformats.org/officeDocument/2006/relationships/slideLayout" Target="../slideLayouts/slideLayout4.xml"/><Relationship Id="rId4" Type="http://schemas.openxmlformats.org/officeDocument/2006/relationships/tags" Target="../tags/tag18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8.xml"/><Relationship Id="rId7" Type="http://schemas.openxmlformats.org/officeDocument/2006/relationships/slideLayout" Target="../slideLayouts/slideLayout3.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10" Type="http://schemas.openxmlformats.org/officeDocument/2006/relationships/image" Target="../media/image5.jpg"/><Relationship Id="rId4" Type="http://schemas.openxmlformats.org/officeDocument/2006/relationships/tags" Target="../tags/tag19.xml"/><Relationship Id="rId9"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notesSlide" Target="../notesSlides/notesSlide50.xml"/><Relationship Id="rId5" Type="http://schemas.openxmlformats.org/officeDocument/2006/relationships/slideLayout" Target="../slideLayouts/slideLayout4.xml"/><Relationship Id="rId4" Type="http://schemas.openxmlformats.org/officeDocument/2006/relationships/tags" Target="../tags/tag186.xml"/></Relationships>
</file>

<file path=ppt/slides/_rels/slide51.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notesSlide" Target="../notesSlides/notesSlide51.xml"/><Relationship Id="rId5" Type="http://schemas.openxmlformats.org/officeDocument/2006/relationships/slideLayout" Target="../slideLayouts/slideLayout4.xml"/><Relationship Id="rId4" Type="http://schemas.openxmlformats.org/officeDocument/2006/relationships/tags" Target="../tags/tag190.xml"/></Relationships>
</file>

<file path=ppt/slides/_rels/slide52.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notesSlide" Target="../notesSlides/notesSlide52.xml"/><Relationship Id="rId5" Type="http://schemas.openxmlformats.org/officeDocument/2006/relationships/slideLayout" Target="../slideLayouts/slideLayout4.xml"/><Relationship Id="rId4" Type="http://schemas.openxmlformats.org/officeDocument/2006/relationships/tags" Target="../tags/tag194.xml"/></Relationships>
</file>

<file path=ppt/slides/_rels/slide53.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notesSlide" Target="../notesSlides/notesSlide53.xml"/><Relationship Id="rId5" Type="http://schemas.openxmlformats.org/officeDocument/2006/relationships/slideLayout" Target="../slideLayouts/slideLayout4.xml"/><Relationship Id="rId4" Type="http://schemas.openxmlformats.org/officeDocument/2006/relationships/tags" Target="../tags/tag198.xml"/></Relationships>
</file>

<file path=ppt/slides/_rels/slide54.xml.rels><?xml version="1.0" encoding="UTF-8" standalone="yes"?>
<Relationships xmlns="http://schemas.openxmlformats.org/package/2006/relationships"><Relationship Id="rId3" Type="http://schemas.openxmlformats.org/officeDocument/2006/relationships/tags" Target="../tags/tag201.xml"/><Relationship Id="rId7" Type="http://schemas.openxmlformats.org/officeDocument/2006/relationships/hyperlink" Target="https://fas.umontreal.ca/public/FAS/fas/Documents/Calendrier/Calendrier_A25-H26.pdf" TargetMode="Externa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notesSlide" Target="../notesSlides/notesSlide54.xml"/><Relationship Id="rId5" Type="http://schemas.openxmlformats.org/officeDocument/2006/relationships/slideLayout" Target="../slideLayouts/slideLayout4.xml"/><Relationship Id="rId4" Type="http://schemas.openxmlformats.org/officeDocument/2006/relationships/tags" Target="../tags/tag202.xml"/></Relationships>
</file>

<file path=ppt/slides/_rels/slide55.xml.rels><?xml version="1.0" encoding="UTF-8" standalone="yes"?>
<Relationships xmlns="http://schemas.openxmlformats.org/package/2006/relationships"><Relationship Id="rId3" Type="http://schemas.openxmlformats.org/officeDocument/2006/relationships/tags" Target="../tags/tag205.xml"/><Relationship Id="rId7" Type="http://schemas.openxmlformats.org/officeDocument/2006/relationships/notesSlide" Target="../notesSlides/notesSlide55.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slideLayout" Target="../slideLayouts/slideLayout3.xml"/><Relationship Id="rId5" Type="http://schemas.openxmlformats.org/officeDocument/2006/relationships/tags" Target="../tags/tag207.xml"/><Relationship Id="rId4" Type="http://schemas.openxmlformats.org/officeDocument/2006/relationships/tags" Target="../tags/tag206.xml"/></Relationships>
</file>

<file path=ppt/slides/_rels/slide56.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2.emf"/><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42.jpeg"/><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hyperlink" Target="mailto:melanie.huberdeau@umontreal.ca" TargetMode="Externa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hyperlink" Target="mailto:tgdesup@psyced.umontreal.ca"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6.jpeg"/><Relationship Id="rId5" Type="http://schemas.openxmlformats.org/officeDocument/2006/relationships/tags" Target="../tags/tag26.xml"/><Relationship Id="rId15" Type="http://schemas.openxmlformats.org/officeDocument/2006/relationships/image" Target="../media/image8.png"/><Relationship Id="rId10" Type="http://schemas.openxmlformats.org/officeDocument/2006/relationships/hyperlink" Target="mailto:pierrich.plusquellec@umontreal.ca" TargetMode="External"/><Relationship Id="rId4" Type="http://schemas.openxmlformats.org/officeDocument/2006/relationships/tags" Target="../tags/tag25.xml"/><Relationship Id="rId9" Type="http://schemas.openxmlformats.org/officeDocument/2006/relationships/notesSlide" Target="../notesSlides/notesSlide6.xml"/><Relationship Id="rId1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10.png"/><Relationship Id="rId18" Type="http://schemas.openxmlformats.org/officeDocument/2006/relationships/image" Target="../media/image12.jp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image" Target="../media/image9.jpg"/><Relationship Id="rId17" Type="http://schemas.openxmlformats.org/officeDocument/2006/relationships/hyperlink" Target="mailto:julie.rioux.2@umontreal.ca" TargetMode="External"/><Relationship Id="rId2" Type="http://schemas.openxmlformats.org/officeDocument/2006/relationships/tags" Target="../tags/tag30.xml"/><Relationship Id="rId16" Type="http://schemas.openxmlformats.org/officeDocument/2006/relationships/hyperlink" Target="mailto:akhlasse.hamdan@umontreal.ca" TargetMode="Externa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hyperlink" Target="mailto:josee.paradis@umontreal.ca" TargetMode="External"/><Relationship Id="rId5" Type="http://schemas.openxmlformats.org/officeDocument/2006/relationships/tags" Target="../tags/tag33.xml"/><Relationship Id="rId15" Type="http://schemas.openxmlformats.org/officeDocument/2006/relationships/image" Target="../media/image11.png"/><Relationship Id="rId10" Type="http://schemas.openxmlformats.org/officeDocument/2006/relationships/hyperlink" Target="mailto:nancy.jette@umontreal.ca" TargetMode="External"/><Relationship Id="rId4" Type="http://schemas.openxmlformats.org/officeDocument/2006/relationships/tags" Target="../tags/tag32.xml"/><Relationship Id="rId9" Type="http://schemas.openxmlformats.org/officeDocument/2006/relationships/notesSlide" Target="../notesSlides/notesSlide7.xml"/><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hyperlink" Target="mailto:direction@psyced.umontreal.ca" TargetMode="External"/><Relationship Id="rId3" Type="http://schemas.openxmlformats.org/officeDocument/2006/relationships/tags" Target="../tags/tag38.xml"/><Relationship Id="rId7" Type="http://schemas.openxmlformats.org/officeDocument/2006/relationships/notesSlide" Target="../notesSlides/notesSlide8.xml"/><Relationship Id="rId12" Type="http://schemas.openxmlformats.org/officeDocument/2006/relationships/hyperlink" Target="mailto:melanie.huberdeau@umontreal.ca" TargetMode="Externa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4.xml"/><Relationship Id="rId11" Type="http://schemas.openxmlformats.org/officeDocument/2006/relationships/hyperlink" Target="mailto:tgdesup@psyced.umontreal.ca" TargetMode="External"/><Relationship Id="rId5" Type="http://schemas.openxmlformats.org/officeDocument/2006/relationships/tags" Target="../tags/tag40.xml"/><Relationship Id="rId10" Type="http://schemas.openxmlformats.org/officeDocument/2006/relationships/hyperlink" Target="mailto:stages@psyced.umontreal.ca" TargetMode="External"/><Relationship Id="rId4" Type="http://schemas.openxmlformats.org/officeDocument/2006/relationships/tags" Target="../tags/tag39.xml"/><Relationship Id="rId9" Type="http://schemas.openxmlformats.org/officeDocument/2006/relationships/hyperlink" Target="mailto:comm@psyced.umontreal.ca"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3.xml"/><Relationship Id="rId7" Type="http://schemas.openxmlformats.org/officeDocument/2006/relationships/notesSlide" Target="../notesSlides/notesSlide9.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4.xml"/><Relationship Id="rId11" Type="http://schemas.openxmlformats.org/officeDocument/2006/relationships/hyperlink" Target="https://www.instagram.com/agepeum/" TargetMode="External"/><Relationship Id="rId5" Type="http://schemas.openxmlformats.org/officeDocument/2006/relationships/tags" Target="../tags/tag45.xml"/><Relationship Id="rId10" Type="http://schemas.openxmlformats.org/officeDocument/2006/relationships/hyperlink" Target="https://www.facebook.com/groups/agepeum/" TargetMode="External"/><Relationship Id="rId4" Type="http://schemas.openxmlformats.org/officeDocument/2006/relationships/tags" Target="../tags/tag44.xml"/><Relationship Id="rId9" Type="http://schemas.openxmlformats.org/officeDocument/2006/relationships/hyperlink" Target="mailto:be.agepeum@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6">
            <a:extLst>
              <a:ext uri="{FF2B5EF4-FFF2-40B4-BE49-F238E27FC236}">
                <a16:creationId xmlns:a16="http://schemas.microsoft.com/office/drawing/2014/main" id="{C65EA6E5-EF19-447B-99E8-EE2BB65C6A56}"/>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0351293-D4D6-49AD-8615-E985317D001D}"/>
              </a:ext>
            </a:extLst>
          </p:cNvPr>
          <p:cNvSpPr/>
          <p:nvPr>
            <p:custDataLst>
              <p:tags r:id="rId2"/>
            </p:custDataLst>
          </p:nvPr>
        </p:nvSpPr>
        <p:spPr>
          <a:xfrm>
            <a:off x="6897688" y="1563688"/>
            <a:ext cx="5294312" cy="5294312"/>
          </a:xfrm>
          <a:prstGeom prst="rect">
            <a:avLst/>
          </a:prstGeom>
          <a:solidFill>
            <a:srgbClr val="FEE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sp>
        <p:nvSpPr>
          <p:cNvPr id="13316" name="ZoneTexte 9">
            <a:extLst>
              <a:ext uri="{FF2B5EF4-FFF2-40B4-BE49-F238E27FC236}">
                <a16:creationId xmlns:a16="http://schemas.microsoft.com/office/drawing/2014/main" id="{13918F1B-9018-491D-84ED-79B5A59732A8}"/>
              </a:ext>
            </a:extLst>
          </p:cNvPr>
          <p:cNvSpPr txBox="1">
            <a:spLocks noChangeArrowheads="1"/>
          </p:cNvSpPr>
          <p:nvPr>
            <p:custDataLst>
              <p:tags r:id="rId3"/>
            </p:custDataLst>
          </p:nvPr>
        </p:nvSpPr>
        <p:spPr bwMode="auto">
          <a:xfrm>
            <a:off x="7153275" y="4748321"/>
            <a:ext cx="47831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dirty="0">
                <a:solidFill>
                  <a:srgbClr val="F04E24"/>
                </a:solidFill>
                <a:latin typeface="Arial" panose="020B0604020202020204" pitchFamily="34" charset="0"/>
                <a:cs typeface="Arial" panose="020B0604020202020204" pitchFamily="34" charset="0"/>
              </a:rPr>
              <a:t>Séance d’accueil</a:t>
            </a:r>
          </a:p>
          <a:p>
            <a:pPr eaLnBrk="1" hangingPunct="1">
              <a:lnSpc>
                <a:spcPct val="100000"/>
              </a:lnSpc>
              <a:spcBef>
                <a:spcPct val="0"/>
              </a:spcBef>
              <a:buFontTx/>
              <a:buNone/>
            </a:pPr>
            <a:r>
              <a:rPr lang="fr-FR" altLang="fr-FR" sz="1600" dirty="0">
                <a:solidFill>
                  <a:srgbClr val="F04E24"/>
                </a:solidFill>
                <a:latin typeface="Arial" panose="020B0604020202020204" pitchFamily="34" charset="0"/>
                <a:cs typeface="Arial" panose="020B0604020202020204" pitchFamily="34" charset="0"/>
              </a:rPr>
              <a:t>Vendredi 6 juin 2025, de 10h30 à 12h</a:t>
            </a:r>
          </a:p>
        </p:txBody>
      </p:sp>
      <p:sp>
        <p:nvSpPr>
          <p:cNvPr id="13317" name="ZoneTexte 13">
            <a:extLst>
              <a:ext uri="{FF2B5EF4-FFF2-40B4-BE49-F238E27FC236}">
                <a16:creationId xmlns:a16="http://schemas.microsoft.com/office/drawing/2014/main" id="{F6ADA6DC-72F5-4694-BA6E-0A3982813125}"/>
              </a:ext>
            </a:extLst>
          </p:cNvPr>
          <p:cNvSpPr txBox="1">
            <a:spLocks noChangeArrowheads="1"/>
          </p:cNvSpPr>
          <p:nvPr>
            <p:custDataLst>
              <p:tags r:id="rId4"/>
            </p:custDataLst>
          </p:nvPr>
        </p:nvSpPr>
        <p:spPr bwMode="auto">
          <a:xfrm>
            <a:off x="7153275" y="1992313"/>
            <a:ext cx="47974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775"/>
              </a:lnSpc>
              <a:spcBef>
                <a:spcPct val="0"/>
              </a:spcBef>
              <a:buFontTx/>
              <a:buNone/>
            </a:pPr>
            <a:r>
              <a:rPr lang="fr-FR" altLang="fr-FR" sz="4400" b="1" dirty="0">
                <a:solidFill>
                  <a:srgbClr val="F04E24"/>
                </a:solidFill>
                <a:latin typeface="Arial" panose="020B0604020202020204" pitchFamily="34" charset="0"/>
                <a:cs typeface="Arial" panose="020B0604020202020204" pitchFamily="34" charset="0"/>
              </a:rPr>
              <a:t>Bienvenue </a:t>
            </a:r>
          </a:p>
          <a:p>
            <a:pPr eaLnBrk="1" hangingPunct="1">
              <a:lnSpc>
                <a:spcPts val="4775"/>
              </a:lnSpc>
              <a:spcBef>
                <a:spcPct val="0"/>
              </a:spcBef>
              <a:buFontTx/>
              <a:buNone/>
            </a:pPr>
            <a:r>
              <a:rPr lang="fr-FR" altLang="fr-FR" sz="4400" b="1" dirty="0">
                <a:solidFill>
                  <a:srgbClr val="F04E24"/>
                </a:solidFill>
                <a:latin typeface="Arial" panose="020B0604020202020204" pitchFamily="34" charset="0"/>
                <a:cs typeface="Arial" panose="020B0604020202020204" pitchFamily="34" charset="0"/>
              </a:rPr>
              <a:t>aux cycles supérieurs en psychoéducation</a:t>
            </a:r>
          </a:p>
        </p:txBody>
      </p:sp>
      <p:pic>
        <p:nvPicPr>
          <p:cNvPr id="13318" name="Image 15">
            <a:extLst>
              <a:ext uri="{FF2B5EF4-FFF2-40B4-BE49-F238E27FC236}">
                <a16:creationId xmlns:a16="http://schemas.microsoft.com/office/drawing/2014/main" id="{CA1A6D02-81A1-4099-AB6E-A07809A2379C}"/>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11088688" y="5738813"/>
            <a:ext cx="111918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21E19361-292F-4F8A-925E-15E73B6BDDB2}"/>
              </a:ext>
            </a:extLst>
          </p:cNvPr>
          <p:cNvPicPr>
            <a:picLocks noGrp="1" noChangeAspect="1"/>
          </p:cNvPicPr>
          <p:nvPr>
            <p:ph type="pic" sz="quarter" idx="10"/>
          </p:nvPr>
        </p:nvPicPr>
        <p:blipFill>
          <a:blip r:embed="rId3"/>
          <a:srcRect t="6828" b="6828"/>
          <a:stretch>
            <a:fillRect/>
          </a:stretch>
        </p:blipFill>
        <p:spPr>
          <a:xfrm>
            <a:off x="527951" y="527507"/>
            <a:ext cx="11136097" cy="5802986"/>
          </a:xfrm>
        </p:spPr>
      </p:pic>
    </p:spTree>
    <p:extLst>
      <p:ext uri="{BB962C8B-B14F-4D97-AF65-F5344CB8AC3E}">
        <p14:creationId xmlns:p14="http://schemas.microsoft.com/office/powerpoint/2010/main" val="187042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8;p2">
            <a:extLst>
              <a:ext uri="{FF2B5EF4-FFF2-40B4-BE49-F238E27FC236}">
                <a16:creationId xmlns:a16="http://schemas.microsoft.com/office/drawing/2014/main" id="{CC1AC4EF-C081-4551-A1D9-34C8346782CA}"/>
              </a:ext>
            </a:extLst>
          </p:cNvPr>
          <p:cNvSpPr txBox="1">
            <a:spLocks noGrp="1"/>
          </p:cNvSpPr>
          <p:nvPr/>
        </p:nvSpPr>
        <p:spPr>
          <a:xfrm>
            <a:off x="1281254" y="624663"/>
            <a:ext cx="9629491" cy="5608674"/>
          </a:xfrm>
          <a:prstGeom prst="rect">
            <a:avLst/>
          </a:prstGeom>
          <a:solidFill>
            <a:srgbClr val="FEE1DE"/>
          </a:solid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200"/>
              </a:spcBef>
              <a:spcAft>
                <a:spcPts val="0"/>
              </a:spcAft>
              <a:buClr>
                <a:schemeClr val="dk2"/>
              </a:buClr>
              <a:buSzPts val="1800"/>
              <a:buFont typeface="Arial"/>
              <a:buChar char=" "/>
              <a:defRPr sz="2400" b="0" i="0" u="none" strike="noStrike" cap="none">
                <a:solidFill>
                  <a:schemeClr val="dk2"/>
                </a:solidFill>
                <a:latin typeface="Arial"/>
                <a:ea typeface="Arial"/>
                <a:cs typeface="Arial"/>
                <a:sym typeface="Arial"/>
              </a:defRPr>
            </a:lvl1pPr>
            <a:lvl2pPr marL="914400" marR="0" lvl="1" indent="-342900" algn="l" rtl="0">
              <a:lnSpc>
                <a:spcPct val="90000"/>
              </a:lnSpc>
              <a:spcBef>
                <a:spcPts val="2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2pPr>
            <a:lvl3pPr marL="1371600" marR="0" lvl="2"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3pPr>
            <a:lvl4pPr marL="1828800" marR="0" lvl="3"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4pPr>
            <a:lvl5pPr marL="2286000" marR="0" lvl="4"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5pPr>
            <a:lvl6pPr marL="2743200" marR="0" lvl="5"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6pPr>
            <a:lvl7pPr marL="3200400" marR="0" lvl="6"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7pPr>
            <a:lvl8pPr marL="3657600" marR="0" lvl="7"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8pPr>
            <a:lvl9pPr marL="4114800" marR="0" lvl="8" indent="-342900" algn="l" rtl="0">
              <a:lnSpc>
                <a:spcPct val="90000"/>
              </a:lnSpc>
              <a:spcBef>
                <a:spcPts val="400"/>
              </a:spcBef>
              <a:spcAft>
                <a:spcPts val="400"/>
              </a:spcAft>
              <a:buClr>
                <a:schemeClr val="dk2"/>
              </a:buClr>
              <a:buSzPts val="1800"/>
              <a:buFont typeface="Arial"/>
              <a:buChar char="?"/>
              <a:defRPr sz="1900" b="0" i="0" u="none" strike="noStrike" cap="none">
                <a:solidFill>
                  <a:schemeClr val="dk2"/>
                </a:solidFill>
                <a:latin typeface="Arial"/>
                <a:ea typeface="Arial"/>
                <a:cs typeface="Arial"/>
                <a:sym typeface="Arial"/>
              </a:defRPr>
            </a:lvl9pPr>
          </a:lstStyle>
          <a:p>
            <a:pPr marL="457200" lvl="0" indent="-349250" algn="l" rtl="0">
              <a:lnSpc>
                <a:spcPct val="90000"/>
              </a:lnSpc>
              <a:spcBef>
                <a:spcPts val="0"/>
              </a:spcBef>
              <a:spcAft>
                <a:spcPts val="0"/>
              </a:spcAft>
              <a:buSzPts val="1900"/>
              <a:buFont typeface="Arial" panose="020B0604020202020204" pitchFamily="34" charset="0"/>
              <a:buChar char="•"/>
            </a:pPr>
            <a:endParaRPr lang="fr-FR" b="1" dirty="0">
              <a:ln w="0"/>
              <a:solidFill>
                <a:schemeClr val="tx1"/>
              </a:solidFill>
            </a:endParaRPr>
          </a:p>
          <a:p>
            <a:pPr marL="457200" lvl="0" indent="-349250" algn="l" rtl="0">
              <a:lnSpc>
                <a:spcPct val="90000"/>
              </a:lnSpc>
              <a:spcBef>
                <a:spcPts val="0"/>
              </a:spcBef>
              <a:spcAft>
                <a:spcPts val="0"/>
              </a:spcAft>
              <a:buSzPts val="1900"/>
              <a:buFont typeface="Arial" panose="020B0604020202020204" pitchFamily="34" charset="0"/>
              <a:buChar char="•"/>
            </a:pPr>
            <a:r>
              <a:rPr lang="fr-FR" b="1" dirty="0">
                <a:ln w="0"/>
                <a:solidFill>
                  <a:schemeClr val="tx1"/>
                </a:solidFill>
              </a:rPr>
              <a:t> Qui est l’AGEPEUM?</a:t>
            </a:r>
            <a:endParaRPr b="1" dirty="0">
              <a:ln w="0"/>
              <a:solidFill>
                <a:schemeClr val="tx1"/>
              </a:solidFill>
            </a:endParaRPr>
          </a:p>
          <a:p>
            <a:pPr marL="914400" lvl="1" indent="-349250" algn="l" rtl="0">
              <a:lnSpc>
                <a:spcPct val="90000"/>
              </a:lnSpc>
              <a:spcBef>
                <a:spcPts val="0"/>
              </a:spcBef>
              <a:spcAft>
                <a:spcPts val="0"/>
              </a:spcAft>
              <a:buSzPts val="1900"/>
              <a:buFont typeface="Courier New" panose="02070309020205020404" pitchFamily="49" charset="0"/>
              <a:buChar char="o"/>
            </a:pPr>
            <a:r>
              <a:rPr lang="fr-FR" sz="1900" dirty="0">
                <a:ln w="0"/>
                <a:solidFill>
                  <a:schemeClr val="tx1"/>
                </a:solidFill>
              </a:rPr>
              <a:t> Association étudiante </a:t>
            </a:r>
            <a:r>
              <a:rPr lang="fr-FR" sz="1900" b="1" dirty="0">
                <a:ln w="0"/>
                <a:solidFill>
                  <a:schemeClr val="tx1"/>
                </a:solidFill>
              </a:rPr>
              <a:t>par</a:t>
            </a:r>
            <a:r>
              <a:rPr lang="fr-FR" sz="1900" dirty="0">
                <a:ln w="0"/>
                <a:solidFill>
                  <a:schemeClr val="tx1"/>
                </a:solidFill>
              </a:rPr>
              <a:t> et </a:t>
            </a:r>
            <a:r>
              <a:rPr lang="fr-FR" sz="1900" b="1" dirty="0">
                <a:ln w="0"/>
                <a:solidFill>
                  <a:schemeClr val="tx1"/>
                </a:solidFill>
              </a:rPr>
              <a:t>pour</a:t>
            </a:r>
            <a:r>
              <a:rPr lang="fr-FR" sz="1900" dirty="0">
                <a:ln w="0"/>
                <a:solidFill>
                  <a:schemeClr val="tx1"/>
                </a:solidFill>
              </a:rPr>
              <a:t> les </a:t>
            </a:r>
            <a:r>
              <a:rPr lang="fr-FR" sz="1900" dirty="0" err="1">
                <a:ln w="0"/>
                <a:solidFill>
                  <a:schemeClr val="tx1"/>
                </a:solidFill>
              </a:rPr>
              <a:t>étudiant.e.s</a:t>
            </a:r>
            <a:r>
              <a:rPr lang="fr-FR" sz="1900" dirty="0">
                <a:ln w="0"/>
                <a:solidFill>
                  <a:schemeClr val="tx1"/>
                </a:solidFill>
              </a:rPr>
              <a:t> </a:t>
            </a:r>
            <a:endParaRPr sz="1900" dirty="0">
              <a:ln w="0"/>
              <a:solidFill>
                <a:schemeClr val="tx1"/>
              </a:solidFill>
            </a:endParaRPr>
          </a:p>
          <a:p>
            <a:pPr marL="914400" lvl="1" indent="-349250" algn="l" rtl="0">
              <a:lnSpc>
                <a:spcPct val="90000"/>
              </a:lnSpc>
              <a:spcBef>
                <a:spcPts val="0"/>
              </a:spcBef>
              <a:spcAft>
                <a:spcPts val="0"/>
              </a:spcAft>
              <a:buSzPts val="1900"/>
              <a:buFont typeface="Courier New" panose="02070309020205020404" pitchFamily="49" charset="0"/>
              <a:buChar char="o"/>
            </a:pPr>
            <a:r>
              <a:rPr lang="fr-FR" sz="1900" dirty="0">
                <a:ln w="0"/>
                <a:solidFill>
                  <a:schemeClr val="tx1"/>
                </a:solidFill>
              </a:rPr>
              <a:t> Regroupe environ 650 personnes de tous les cycles</a:t>
            </a:r>
            <a:endParaRPr sz="1900" dirty="0">
              <a:ln w="0"/>
              <a:solidFill>
                <a:schemeClr val="tx1"/>
              </a:solidFill>
            </a:endParaRPr>
          </a:p>
          <a:p>
            <a:pPr marL="0" lvl="0" indent="0" algn="l" rtl="0">
              <a:lnSpc>
                <a:spcPct val="90000"/>
              </a:lnSpc>
              <a:spcBef>
                <a:spcPts val="600"/>
              </a:spcBef>
              <a:spcAft>
                <a:spcPts val="0"/>
              </a:spcAft>
              <a:buNone/>
            </a:pPr>
            <a:endParaRPr sz="1900" dirty="0">
              <a:ln w="0"/>
              <a:solidFill>
                <a:schemeClr val="tx1"/>
              </a:solidFill>
            </a:endParaRPr>
          </a:p>
          <a:p>
            <a:pPr marL="450850">
              <a:spcBef>
                <a:spcPts val="1600"/>
              </a:spcBef>
              <a:buSzPts val="1900"/>
              <a:buFont typeface="Arial" panose="020B0604020202020204" pitchFamily="34" charset="0"/>
              <a:buChar char="•"/>
            </a:pPr>
            <a:r>
              <a:rPr lang="fr-FR" b="1" dirty="0">
                <a:ln w="0"/>
                <a:solidFill>
                  <a:schemeClr val="tx1"/>
                </a:solidFill>
              </a:rPr>
              <a:t>Élection du bureau exécutif (BE)</a:t>
            </a:r>
            <a:endParaRPr b="1" dirty="0">
              <a:ln w="0"/>
              <a:solidFill>
                <a:schemeClr val="tx1"/>
              </a:solidFill>
            </a:endParaRPr>
          </a:p>
          <a:p>
            <a:pPr marL="914400" lvl="1" indent="-349250" algn="l" rtl="0">
              <a:lnSpc>
                <a:spcPct val="90000"/>
              </a:lnSpc>
              <a:spcBef>
                <a:spcPts val="0"/>
              </a:spcBef>
              <a:spcAft>
                <a:spcPts val="0"/>
              </a:spcAft>
              <a:buSzPts val="1900"/>
              <a:buFont typeface="Courier New" panose="02070309020205020404" pitchFamily="49" charset="0"/>
              <a:buChar char="o"/>
            </a:pPr>
            <a:r>
              <a:rPr lang="fr-FR" sz="1900" dirty="0">
                <a:ln w="0"/>
                <a:solidFill>
                  <a:schemeClr val="tx1"/>
                </a:solidFill>
              </a:rPr>
              <a:t> Élection des représentant.es de classe</a:t>
            </a:r>
            <a:r>
              <a:rPr lang="fr-FR" dirty="0">
                <a:ln w="0"/>
                <a:solidFill>
                  <a:schemeClr val="tx1"/>
                </a:solidFill>
              </a:rPr>
              <a:t> </a:t>
            </a:r>
            <a:r>
              <a:rPr lang="fr-FR" sz="1900" dirty="0">
                <a:ln w="0"/>
                <a:solidFill>
                  <a:schemeClr val="tx1"/>
                </a:solidFill>
              </a:rPr>
              <a:t>à l’automne </a:t>
            </a:r>
            <a:endParaRPr sz="1900" dirty="0">
              <a:ln w="0"/>
              <a:solidFill>
                <a:schemeClr val="tx1"/>
              </a:solidFill>
            </a:endParaRPr>
          </a:p>
          <a:p>
            <a:pPr marL="914400" lvl="1" indent="-349250" algn="l" rtl="0">
              <a:lnSpc>
                <a:spcPct val="90000"/>
              </a:lnSpc>
              <a:spcBef>
                <a:spcPts val="0"/>
              </a:spcBef>
              <a:spcAft>
                <a:spcPts val="0"/>
              </a:spcAft>
              <a:buSzPts val="1900"/>
              <a:buFont typeface="Courier New" panose="02070309020205020404" pitchFamily="49" charset="0"/>
              <a:buChar char="o"/>
            </a:pPr>
            <a:r>
              <a:rPr lang="fr-FR" sz="1900" dirty="0">
                <a:ln w="0"/>
                <a:solidFill>
                  <a:schemeClr val="tx1"/>
                </a:solidFill>
              </a:rPr>
              <a:t> Assemblée générale d’élection (AG) à l’automne et à l’hiver (si postes vacants)</a:t>
            </a:r>
            <a:endParaRPr sz="1900" dirty="0">
              <a:ln w="0"/>
              <a:solidFill>
                <a:schemeClr val="tx1"/>
              </a:solidFill>
            </a:endParaRPr>
          </a:p>
          <a:p>
            <a:pPr marL="0" lvl="0" indent="0" algn="l" rtl="0">
              <a:lnSpc>
                <a:spcPct val="90000"/>
              </a:lnSpc>
              <a:spcBef>
                <a:spcPts val="600"/>
              </a:spcBef>
              <a:spcAft>
                <a:spcPts val="0"/>
              </a:spcAft>
              <a:buNone/>
            </a:pPr>
            <a:endParaRPr sz="1900" dirty="0">
              <a:ln w="0"/>
              <a:solidFill>
                <a:schemeClr val="tx1"/>
              </a:solidFill>
            </a:endParaRPr>
          </a:p>
          <a:p>
            <a:pPr marL="450850" lvl="0">
              <a:spcBef>
                <a:spcPts val="1600"/>
              </a:spcBef>
              <a:buSzPts val="1900"/>
              <a:buFont typeface="Arial" panose="020B0604020202020204" pitchFamily="34" charset="0"/>
              <a:buChar char="•"/>
            </a:pPr>
            <a:r>
              <a:rPr lang="fr-FR" b="1" dirty="0">
                <a:ln w="0"/>
                <a:solidFill>
                  <a:schemeClr val="tx1"/>
                </a:solidFill>
              </a:rPr>
              <a:t>Implication possible pour vous</a:t>
            </a:r>
            <a:endParaRPr b="1" dirty="0">
              <a:ln w="0"/>
              <a:solidFill>
                <a:schemeClr val="tx1"/>
              </a:solidFill>
            </a:endParaRPr>
          </a:p>
          <a:p>
            <a:pPr marL="914400" lvl="1" indent="-349250" algn="l" rtl="0">
              <a:lnSpc>
                <a:spcPct val="90000"/>
              </a:lnSpc>
              <a:spcBef>
                <a:spcPts val="0"/>
              </a:spcBef>
              <a:spcAft>
                <a:spcPts val="0"/>
              </a:spcAft>
              <a:buSzPts val="1900"/>
              <a:buFont typeface="Courier New" panose="02070309020205020404" pitchFamily="49" charset="0"/>
              <a:buChar char="o"/>
            </a:pPr>
            <a:r>
              <a:rPr lang="fr-FR" dirty="0">
                <a:ln w="0"/>
                <a:solidFill>
                  <a:schemeClr val="tx1"/>
                </a:solidFill>
              </a:rPr>
              <a:t>Participer aux a</a:t>
            </a:r>
            <a:r>
              <a:rPr lang="fr-FR" sz="1900" dirty="0">
                <a:ln w="0"/>
                <a:solidFill>
                  <a:schemeClr val="tx1"/>
                </a:solidFill>
              </a:rPr>
              <a:t>ctivités offertes, répondre aux sondages, assister aux assemblées générales</a:t>
            </a:r>
            <a:endParaRPr sz="1900" dirty="0">
              <a:ln w="0"/>
              <a:solidFill>
                <a:schemeClr val="tx1"/>
              </a:solidFill>
            </a:endParaRPr>
          </a:p>
          <a:p>
            <a:pPr marL="914400" lvl="1" indent="-349250" algn="l" rtl="0">
              <a:lnSpc>
                <a:spcPct val="90000"/>
              </a:lnSpc>
              <a:spcBef>
                <a:spcPts val="0"/>
              </a:spcBef>
              <a:spcAft>
                <a:spcPts val="0"/>
              </a:spcAft>
              <a:buSzPts val="1900"/>
              <a:buFont typeface="Courier New" panose="02070309020205020404" pitchFamily="49" charset="0"/>
              <a:buChar char="o"/>
            </a:pPr>
            <a:r>
              <a:rPr lang="fr-FR" sz="1900" dirty="0">
                <a:ln w="0"/>
                <a:solidFill>
                  <a:schemeClr val="tx1"/>
                </a:solidFill>
              </a:rPr>
              <a:t>Devenir membre du bureau exécutif</a:t>
            </a:r>
            <a:endParaRPr sz="1900" dirty="0">
              <a:ln w="0"/>
              <a:solidFill>
                <a:schemeClr val="tx1"/>
              </a:solidFill>
            </a:endParaRPr>
          </a:p>
          <a:p>
            <a:pPr marL="914400" lvl="1" indent="-349250" algn="l" rtl="0">
              <a:lnSpc>
                <a:spcPct val="90000"/>
              </a:lnSpc>
              <a:spcBef>
                <a:spcPts val="0"/>
              </a:spcBef>
              <a:spcAft>
                <a:spcPts val="0"/>
              </a:spcAft>
              <a:buSzPts val="1900"/>
              <a:buFont typeface="Courier New" panose="02070309020205020404" pitchFamily="49" charset="0"/>
              <a:buChar char="o"/>
            </a:pPr>
            <a:r>
              <a:rPr lang="fr-FR" sz="1900" dirty="0">
                <a:ln w="0"/>
                <a:solidFill>
                  <a:schemeClr val="tx1"/>
                </a:solidFill>
              </a:rPr>
              <a:t>Faire partie des divers comités</a:t>
            </a:r>
            <a:endParaRPr sz="1900" dirty="0">
              <a:ln w="0"/>
              <a:solidFill>
                <a:schemeClr val="tx1"/>
              </a:solidFill>
            </a:endParaRPr>
          </a:p>
          <a:p>
            <a:pPr marL="0" lvl="0" indent="0" algn="l" rtl="0">
              <a:lnSpc>
                <a:spcPct val="90000"/>
              </a:lnSpc>
              <a:spcBef>
                <a:spcPts val="600"/>
              </a:spcBef>
              <a:spcAft>
                <a:spcPts val="0"/>
              </a:spcAft>
              <a:buNone/>
            </a:pPr>
            <a:endParaRPr sz="1900" dirty="0">
              <a:ln w="0"/>
              <a:solidFill>
                <a:schemeClr val="tx1"/>
              </a:solidFill>
            </a:endParaRPr>
          </a:p>
          <a:p>
            <a:pPr marL="0" lvl="0" indent="0" algn="l" rtl="0">
              <a:lnSpc>
                <a:spcPct val="90000"/>
              </a:lnSpc>
              <a:spcBef>
                <a:spcPts val="1400"/>
              </a:spcBef>
              <a:spcAft>
                <a:spcPts val="0"/>
              </a:spcAft>
              <a:buNone/>
            </a:pPr>
            <a:r>
              <a:rPr lang="fr-FR" sz="1900" dirty="0">
                <a:ln w="0"/>
                <a:solidFill>
                  <a:schemeClr val="tx1"/>
                </a:solidFill>
              </a:rPr>
              <a:t> *** À retenir : </a:t>
            </a:r>
            <a:r>
              <a:rPr lang="fr-FR" sz="1900" b="1" dirty="0">
                <a:ln w="0"/>
                <a:solidFill>
                  <a:schemeClr val="tx1"/>
                </a:solidFill>
              </a:rPr>
              <a:t>AGEPEUM = disponible en première ligne </a:t>
            </a:r>
            <a:r>
              <a:rPr lang="fr-FR" sz="1900" dirty="0">
                <a:ln w="0"/>
                <a:solidFill>
                  <a:schemeClr val="tx1"/>
                </a:solidFill>
              </a:rPr>
              <a:t>***</a:t>
            </a:r>
          </a:p>
          <a:p>
            <a:pPr marL="0" lvl="0" indent="0" algn="l" rtl="0">
              <a:lnSpc>
                <a:spcPct val="90000"/>
              </a:lnSpc>
              <a:spcBef>
                <a:spcPts val="1400"/>
              </a:spcBef>
              <a:spcAft>
                <a:spcPts val="0"/>
              </a:spcAft>
              <a:buNone/>
            </a:pPr>
            <a:endParaRPr lang="fr-FR" sz="1900" dirty="0">
              <a:ln w="0"/>
              <a:solidFill>
                <a:schemeClr val="tx1"/>
              </a:solidFill>
            </a:endParaRPr>
          </a:p>
          <a:p>
            <a:pPr marL="0" lvl="0" indent="0" algn="l" rtl="0">
              <a:lnSpc>
                <a:spcPct val="90000"/>
              </a:lnSpc>
              <a:spcBef>
                <a:spcPts val="1400"/>
              </a:spcBef>
              <a:spcAft>
                <a:spcPts val="0"/>
              </a:spcAft>
              <a:buNone/>
            </a:pPr>
            <a:endParaRPr sz="1900" dirty="0">
              <a:ln w="0"/>
              <a:solidFill>
                <a:schemeClr val="tx1"/>
              </a:solidFill>
            </a:endParaRPr>
          </a:p>
        </p:txBody>
      </p:sp>
    </p:spTree>
    <p:extLst>
      <p:ext uri="{BB962C8B-B14F-4D97-AF65-F5344CB8AC3E}">
        <p14:creationId xmlns:p14="http://schemas.microsoft.com/office/powerpoint/2010/main" val="423222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069055"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Les comités de l’AGÉPEUM</a:t>
            </a:r>
          </a:p>
        </p:txBody>
      </p:sp>
      <p:sp>
        <p:nvSpPr>
          <p:cNvPr id="10" name="ZoneTexte 11">
            <a:extLst>
              <a:ext uri="{FF2B5EF4-FFF2-40B4-BE49-F238E27FC236}">
                <a16:creationId xmlns:a16="http://schemas.microsoft.com/office/drawing/2014/main" id="{844A0B59-E84C-49CC-B2DB-C48081E170E5}"/>
              </a:ext>
            </a:extLst>
          </p:cNvPr>
          <p:cNvSpPr txBox="1">
            <a:spLocks noChangeArrowheads="1"/>
          </p:cNvSpPr>
          <p:nvPr>
            <p:custDataLst>
              <p:tags r:id="rId4"/>
            </p:custDataLst>
          </p:nvPr>
        </p:nvSpPr>
        <p:spPr bwMode="auto">
          <a:xfrm>
            <a:off x="619125" y="1676530"/>
            <a:ext cx="1092358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Bal du bac</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Bal de maîtrise  </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Santé psychologique</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Diversité sexuelle et de genres </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Diversité culturelle</a:t>
            </a:r>
          </a:p>
          <a:p>
            <a:pPr marL="342900" indent="-342900" eaLnBrk="1" hangingPunct="1">
              <a:lnSpc>
                <a:spcPct val="100000"/>
              </a:lnSpc>
              <a:spcBef>
                <a:spcPct val="0"/>
              </a:spcBef>
            </a:pPr>
            <a:r>
              <a:rPr lang="fr-CA" altLang="fr-FR" sz="2400" dirty="0" err="1">
                <a:latin typeface="Arial" panose="020B0604020202020204" pitchFamily="34" charset="0"/>
                <a:cs typeface="Arial" panose="020B0604020202020204" pitchFamily="34" charset="0"/>
              </a:rPr>
              <a:t>Psychoed</a:t>
            </a:r>
            <a:r>
              <a:rPr lang="fr-CA" altLang="fr-FR" sz="2400" dirty="0">
                <a:latin typeface="Arial" panose="020B0604020202020204" pitchFamily="34" charset="0"/>
                <a:cs typeface="Arial" panose="020B0604020202020204" pitchFamily="34" charset="0"/>
              </a:rPr>
              <a:t> </a:t>
            </a:r>
            <a:r>
              <a:rPr lang="fr-CA" altLang="fr-FR" sz="2400" dirty="0" err="1">
                <a:latin typeface="Arial" panose="020B0604020202020204" pitchFamily="34" charset="0"/>
                <a:cs typeface="Arial" panose="020B0604020202020204" pitchFamily="34" charset="0"/>
              </a:rPr>
              <a:t>Fest</a:t>
            </a:r>
            <a:r>
              <a:rPr lang="fr-CA" altLang="fr-FR" sz="2400" dirty="0">
                <a:latin typeface="Arial" panose="020B0604020202020204" pitchFamily="34" charset="0"/>
                <a:cs typeface="Arial" panose="020B0604020202020204" pitchFamily="34" charset="0"/>
              </a:rPr>
              <a:t> </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Bourses</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Activités d’accueil</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Rémunération des stages</a:t>
            </a: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Affaires </a:t>
            </a:r>
          </a:p>
          <a:p>
            <a:pPr eaLnBrk="1" hangingPunct="1">
              <a:lnSpc>
                <a:spcPct val="100000"/>
              </a:lnSpc>
              <a:spcBef>
                <a:spcPct val="0"/>
              </a:spcBef>
              <a:buNone/>
            </a:pPr>
            <a:endParaRPr lang="fr-CA" altLang="fr-FR" sz="2400" dirty="0">
              <a:latin typeface="Arial" panose="020B0604020202020204" pitchFamily="34" charset="0"/>
              <a:cs typeface="Arial" panose="020B0604020202020204" pitchFamily="34" charset="0"/>
            </a:endParaRPr>
          </a:p>
        </p:txBody>
      </p:sp>
      <p:sp>
        <p:nvSpPr>
          <p:cNvPr id="7" name="ZoneTexte 11">
            <a:extLst>
              <a:ext uri="{FF2B5EF4-FFF2-40B4-BE49-F238E27FC236}">
                <a16:creationId xmlns:a16="http://schemas.microsoft.com/office/drawing/2014/main" id="{65677CF7-58C0-48FA-B90C-40C686795233}"/>
              </a:ext>
            </a:extLst>
          </p:cNvPr>
          <p:cNvSpPr txBox="1">
            <a:spLocks noChangeArrowheads="1"/>
          </p:cNvSpPr>
          <p:nvPr>
            <p:custDataLst>
              <p:tags r:id="rId5"/>
            </p:custDataLst>
          </p:nvPr>
        </p:nvSpPr>
        <p:spPr bwMode="auto">
          <a:xfrm>
            <a:off x="7315200" y="1732269"/>
            <a:ext cx="3290045" cy="1031564"/>
          </a:xfrm>
          <a:prstGeom prst="rect">
            <a:avLst/>
          </a:prstGeom>
          <a:solidFill>
            <a:srgbClr val="002060"/>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defRPr/>
            </a:pPr>
            <a:endParaRPr lang="fr-CA" altLang="fr-FR" sz="10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a:buNone/>
              <a:defRPr/>
            </a:pPr>
            <a:r>
              <a:rPr lang="fr-CA" altLang="fr-FR" sz="1600" dirty="0">
                <a:solidFill>
                  <a:schemeClr val="bg1"/>
                </a:solidFill>
                <a:hlinkClick r:id="rId8">
                  <a:extLst>
                    <a:ext uri="{A12FA001-AC4F-418D-AE19-62706E023703}">
                      <ahyp:hlinkClr xmlns:ahyp="http://schemas.microsoft.com/office/drawing/2018/hyperlinkcolor" val="tx"/>
                    </a:ext>
                  </a:extLst>
                </a:hlinkClick>
              </a:rPr>
              <a:t>https://psyced.umontreal.ca/ressources-services/associations-etudiantes/</a:t>
            </a:r>
            <a:r>
              <a:rPr lang="fr-CA" altLang="fr-FR" sz="1600" dirty="0">
                <a:solidFill>
                  <a:schemeClr val="bg1"/>
                </a:solidFill>
              </a:rPr>
              <a:t> </a:t>
            </a:r>
          </a:p>
          <a:p>
            <a:pPr eaLnBrk="1" hangingPunct="1">
              <a:lnSpc>
                <a:spcPct val="100000"/>
              </a:lnSpc>
              <a:spcBef>
                <a:spcPct val="0"/>
              </a:spcBef>
              <a:buNone/>
            </a:pPr>
            <a:r>
              <a:rPr lang="fr-CA" sz="14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1094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n>
                <a:solidFill>
                  <a:srgbClr val="024244"/>
                </a:solidFill>
              </a:ln>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042025" cy="62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Les programmes</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0" name="ZoneTexte 9">
            <a:extLst>
              <a:ext uri="{FF2B5EF4-FFF2-40B4-BE49-F238E27FC236}">
                <a16:creationId xmlns:a16="http://schemas.microsoft.com/office/drawing/2014/main" id="{65F63942-5BB0-4F01-B70F-FD4C799AD7CA}"/>
              </a:ext>
            </a:extLst>
          </p:cNvPr>
          <p:cNvSpPr txBox="1"/>
          <p:nvPr>
            <p:custDataLst>
              <p:tags r:id="rId5"/>
            </p:custDataLst>
          </p:nvPr>
        </p:nvSpPr>
        <p:spPr>
          <a:xfrm>
            <a:off x="749728" y="3041381"/>
            <a:ext cx="10737421" cy="2677656"/>
          </a:xfrm>
          <a:prstGeom prst="rect">
            <a:avLst/>
          </a:prstGeom>
          <a:noFill/>
        </p:spPr>
        <p:txBody>
          <a:bodyPr wrap="square">
            <a:spAutoFit/>
          </a:bodyPr>
          <a:lstStyle/>
          <a:p>
            <a:pPr marL="457200" indent="-457200" eaLnBrk="1" fontAlgn="auto" hangingPunct="1">
              <a:spcBef>
                <a:spcPts val="0"/>
              </a:spcBef>
              <a:spcAft>
                <a:spcPts val="0"/>
              </a:spcAft>
              <a:buFont typeface="Arial" panose="020B0604020202020204" pitchFamily="34" charset="0"/>
              <a:buChar char="•"/>
              <a:defRPr/>
            </a:pPr>
            <a:r>
              <a:rPr lang="fr-FR" sz="2800" dirty="0">
                <a:solidFill>
                  <a:schemeClr val="bg1"/>
                </a:solidFill>
                <a:latin typeface="Arial" panose="020B0604020202020204" pitchFamily="34" charset="0"/>
                <a:cs typeface="Arial" panose="020B0604020202020204" pitchFamily="34" charset="0"/>
              </a:rPr>
              <a:t>Maîtrise Stage et rapport d’intégration professionnelle (SRIP)</a:t>
            </a:r>
          </a:p>
          <a:p>
            <a:pPr marL="457200" indent="-457200" eaLnBrk="1" fontAlgn="auto" hangingPunct="1">
              <a:spcBef>
                <a:spcPts val="0"/>
              </a:spcBef>
              <a:spcAft>
                <a:spcPts val="0"/>
              </a:spcAft>
              <a:buFont typeface="Arial" panose="020B0604020202020204" pitchFamily="34" charset="0"/>
              <a:buChar char="•"/>
              <a:defRPr/>
            </a:pPr>
            <a:r>
              <a:rPr lang="fr-FR" sz="2800" dirty="0">
                <a:solidFill>
                  <a:schemeClr val="bg1"/>
                </a:solidFill>
                <a:latin typeface="Arial" panose="020B0604020202020204" pitchFamily="34" charset="0"/>
                <a:cs typeface="Arial" panose="020B0604020202020204" pitchFamily="34" charset="0"/>
              </a:rPr>
              <a:t>Maîtrise Recherche et stage</a:t>
            </a:r>
          </a:p>
          <a:p>
            <a:pPr marL="457200" indent="-457200" eaLnBrk="1" fontAlgn="auto" hangingPunct="1">
              <a:spcBef>
                <a:spcPts val="0"/>
              </a:spcBef>
              <a:spcAft>
                <a:spcPts val="0"/>
              </a:spcAft>
              <a:buFont typeface="Arial" panose="020B0604020202020204" pitchFamily="34" charset="0"/>
              <a:buChar char="•"/>
              <a:defRPr/>
            </a:pPr>
            <a:r>
              <a:rPr lang="fr-FR" sz="2800" dirty="0">
                <a:solidFill>
                  <a:schemeClr val="bg1"/>
                </a:solidFill>
                <a:latin typeface="Arial" panose="020B0604020202020204" pitchFamily="34" charset="0"/>
                <a:cs typeface="Arial" panose="020B0604020202020204" pitchFamily="34" charset="0"/>
              </a:rPr>
              <a:t>Maîtrise Recherche</a:t>
            </a:r>
          </a:p>
          <a:p>
            <a:pPr marL="457200" indent="-457200" eaLnBrk="1" fontAlgn="auto" hangingPunct="1">
              <a:spcBef>
                <a:spcPts val="0"/>
              </a:spcBef>
              <a:spcAft>
                <a:spcPts val="0"/>
              </a:spcAft>
              <a:buFont typeface="Arial" panose="020B0604020202020204" pitchFamily="34" charset="0"/>
              <a:buChar char="•"/>
              <a:defRPr/>
            </a:pPr>
            <a:r>
              <a:rPr lang="fr-FR" sz="2800" dirty="0">
                <a:solidFill>
                  <a:schemeClr val="bg1"/>
                </a:solidFill>
                <a:latin typeface="Arial" panose="020B0604020202020204" pitchFamily="34" charset="0"/>
                <a:cs typeface="Arial" panose="020B0604020202020204" pitchFamily="34" charset="0"/>
              </a:rPr>
              <a:t>Maîtrise avec année préparatoire</a:t>
            </a:r>
          </a:p>
          <a:p>
            <a:pPr marL="457200" indent="-457200" eaLnBrk="1" fontAlgn="auto" hangingPunct="1">
              <a:spcBef>
                <a:spcPts val="0"/>
              </a:spcBef>
              <a:spcAft>
                <a:spcPts val="0"/>
              </a:spcAft>
              <a:buFont typeface="Arial" panose="020B0604020202020204" pitchFamily="34" charset="0"/>
              <a:buChar char="•"/>
              <a:defRPr/>
            </a:pPr>
            <a:r>
              <a:rPr lang="fr-FR" sz="2800" dirty="0">
                <a:solidFill>
                  <a:schemeClr val="bg1"/>
                </a:solidFill>
                <a:latin typeface="Arial" panose="020B0604020202020204" pitchFamily="34" charset="0"/>
                <a:cs typeface="Arial" panose="020B0604020202020204" pitchFamily="34" charset="0"/>
              </a:rPr>
              <a:t>Doctorat</a:t>
            </a:r>
          </a:p>
          <a:p>
            <a:pPr marL="457200" indent="-457200" eaLnBrk="1" fontAlgn="auto" hangingPunct="1">
              <a:spcBef>
                <a:spcPts val="0"/>
              </a:spcBef>
              <a:spcAft>
                <a:spcPts val="0"/>
              </a:spcAft>
              <a:buFont typeface="Arial" panose="020B0604020202020204" pitchFamily="34" charset="0"/>
              <a:buChar char="•"/>
              <a:defRPr/>
            </a:pPr>
            <a:r>
              <a:rPr lang="fr-FR" sz="2800" dirty="0">
                <a:solidFill>
                  <a:schemeClr val="bg1"/>
                </a:solidFill>
                <a:latin typeface="Arial" panose="020B0604020202020204" pitchFamily="34" charset="0"/>
                <a:cs typeface="Arial" panose="020B0604020202020204" pitchFamily="34" charset="0"/>
              </a:rPr>
              <a:t>Actualisation de formation</a:t>
            </a:r>
          </a:p>
        </p:txBody>
      </p:sp>
    </p:spTree>
    <p:extLst>
      <p:ext uri="{BB962C8B-B14F-4D97-AF65-F5344CB8AC3E}">
        <p14:creationId xmlns:p14="http://schemas.microsoft.com/office/powerpoint/2010/main" val="203496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0" name="ZoneTexte 10">
            <a:extLst>
              <a:ext uri="{FF2B5EF4-FFF2-40B4-BE49-F238E27FC236}">
                <a16:creationId xmlns:a16="http://schemas.microsoft.com/office/drawing/2014/main" id="{FAB59966-13B4-4D6D-B469-7C8F61E0363F}"/>
              </a:ext>
            </a:extLst>
          </p:cNvPr>
          <p:cNvSpPr txBox="1">
            <a:spLocks noChangeArrowheads="1"/>
          </p:cNvSpPr>
          <p:nvPr>
            <p:custDataLst>
              <p:tags r:id="rId3"/>
            </p:custDataLst>
          </p:nvPr>
        </p:nvSpPr>
        <p:spPr bwMode="auto">
          <a:xfrm>
            <a:off x="1536191" y="704850"/>
            <a:ext cx="9815749"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Maîtrise Stage et rapport d’intégration professionnelle</a:t>
            </a:r>
          </a:p>
        </p:txBody>
      </p:sp>
      <p:sp>
        <p:nvSpPr>
          <p:cNvPr id="4" name="ZoneTexte 3">
            <a:extLst>
              <a:ext uri="{FF2B5EF4-FFF2-40B4-BE49-F238E27FC236}">
                <a16:creationId xmlns:a16="http://schemas.microsoft.com/office/drawing/2014/main" id="{53E1BEEB-09D3-49B6-B4DD-6E4638A26037}"/>
              </a:ext>
            </a:extLst>
          </p:cNvPr>
          <p:cNvSpPr txBox="1"/>
          <p:nvPr/>
        </p:nvSpPr>
        <p:spPr>
          <a:xfrm>
            <a:off x="2106460" y="4607572"/>
            <a:ext cx="7979079" cy="1938992"/>
          </a:xfrm>
          <a:prstGeom prst="rect">
            <a:avLst/>
          </a:prstGeom>
          <a:solidFill>
            <a:srgbClr val="FEE1DE"/>
          </a:solidFill>
        </p:spPr>
        <p:txBody>
          <a:bodyPr wrap="square" rtlCol="0">
            <a:spAutoFit/>
          </a:bodyPr>
          <a:lstStyle/>
          <a:p>
            <a:pPr marL="285750" indent="-285750">
              <a:buFont typeface="Arial" panose="020B0604020202020204" pitchFamily="34" charset="0"/>
              <a:buChar char="•"/>
            </a:pPr>
            <a:r>
              <a:rPr lang="fr-CA" b="1" dirty="0">
                <a:latin typeface="Arial" panose="020B0604020202020204" pitchFamily="34" charset="0"/>
                <a:cs typeface="Arial" panose="020B0604020202020204" pitchFamily="34" charset="0"/>
              </a:rPr>
              <a:t>45 crédits:</a:t>
            </a:r>
          </a:p>
          <a:p>
            <a:pPr marL="742950" lvl="1" indent="-285750">
              <a:buFont typeface="Courier New" panose="02070309020205020404" pitchFamily="49" charset="0"/>
              <a:buChar char="o"/>
            </a:pPr>
            <a:r>
              <a:rPr lang="fr-CA" sz="1400" dirty="0">
                <a:latin typeface="Arial" panose="020B0604020202020204" pitchFamily="34" charset="0"/>
                <a:cs typeface="Arial" panose="020B0604020202020204" pitchFamily="34" charset="0"/>
              </a:rPr>
              <a:t>27 crédits de cours : 9 crédits de cours obligatoires + 18 crédits de cours à option</a:t>
            </a:r>
          </a:p>
          <a:p>
            <a:pPr marL="742950" lvl="1" indent="-285750">
              <a:buFont typeface="Courier New" panose="02070309020205020404" pitchFamily="49" charset="0"/>
              <a:buChar char="o"/>
            </a:pPr>
            <a:r>
              <a:rPr lang="fr-CA" sz="1400" dirty="0">
                <a:latin typeface="Arial" panose="020B0604020202020204" pitchFamily="34" charset="0"/>
                <a:cs typeface="Arial" panose="020B0604020202020204" pitchFamily="34" charset="0"/>
              </a:rPr>
              <a:t>15 crédits de stage </a:t>
            </a:r>
          </a:p>
          <a:p>
            <a:pPr marL="742950" lvl="1" indent="-285750">
              <a:buFont typeface="Courier New" panose="02070309020205020404" pitchFamily="49" charset="0"/>
              <a:buChar char="o"/>
            </a:pPr>
            <a:r>
              <a:rPr lang="fr-CA" sz="1400" dirty="0">
                <a:latin typeface="Arial" panose="020B0604020202020204" pitchFamily="34" charset="0"/>
                <a:cs typeface="Arial" panose="020B0604020202020204" pitchFamily="34" charset="0"/>
              </a:rPr>
              <a:t>3 crédits attribués à la rédaction d’un rapport d’intégration professionnelle. </a:t>
            </a:r>
          </a:p>
          <a:p>
            <a:pPr marL="285750" indent="-285750">
              <a:buFont typeface="Arial" panose="020B0604020202020204" pitchFamily="34" charset="0"/>
              <a:buChar char="•"/>
            </a:pPr>
            <a:r>
              <a:rPr lang="fr-CA" b="1" dirty="0">
                <a:latin typeface="Arial" panose="020B0604020202020204" pitchFamily="34" charset="0"/>
                <a:cs typeface="Arial" panose="020B0604020202020204" pitchFamily="34" charset="0"/>
              </a:rPr>
              <a:t>Stage de 15 crédits</a:t>
            </a:r>
          </a:p>
          <a:p>
            <a:pPr marL="800100" lvl="1" indent="-342900">
              <a:buFont typeface="Courier New" panose="02070309020205020404" pitchFamily="49" charset="0"/>
              <a:buChar char="o"/>
            </a:pPr>
            <a:r>
              <a:rPr lang="fr-CA" sz="1400" dirty="0">
                <a:latin typeface="Arial" panose="020B0604020202020204" pitchFamily="34" charset="0"/>
                <a:cs typeface="Arial" panose="020B0604020202020204" pitchFamily="34" charset="0"/>
              </a:rPr>
              <a:t>560 heures</a:t>
            </a:r>
          </a:p>
          <a:p>
            <a:pPr marL="800100" lvl="1" indent="-342900">
              <a:buFont typeface="Courier New" panose="02070309020205020404" pitchFamily="49" charset="0"/>
              <a:buChar char="o"/>
            </a:pPr>
            <a:r>
              <a:rPr lang="fr-CA" sz="1400" dirty="0">
                <a:latin typeface="Arial" panose="020B0604020202020204" pitchFamily="34" charset="0"/>
                <a:cs typeface="Arial" panose="020B0604020202020204" pitchFamily="34" charset="0"/>
              </a:rPr>
              <a:t>10 semaines à l’automne + 10 semaines à l’hiver</a:t>
            </a:r>
          </a:p>
          <a:p>
            <a:pPr marL="800100" lvl="1" indent="-342900">
              <a:buFont typeface="Courier New" panose="02070309020205020404" pitchFamily="49" charset="0"/>
              <a:buChar char="o"/>
            </a:pPr>
            <a:r>
              <a:rPr lang="fr-CA" sz="1400" dirty="0">
                <a:latin typeface="Arial" panose="020B0604020202020204" pitchFamily="34" charset="0"/>
                <a:cs typeface="Arial" panose="020B0604020202020204" pitchFamily="34" charset="0"/>
              </a:rPr>
              <a:t>4 jours par semaine (+/- 28 heures par semaine)</a:t>
            </a:r>
          </a:p>
        </p:txBody>
      </p:sp>
      <p:pic>
        <p:nvPicPr>
          <p:cNvPr id="6" name="Image 5">
            <a:extLst>
              <a:ext uri="{FF2B5EF4-FFF2-40B4-BE49-F238E27FC236}">
                <a16:creationId xmlns:a16="http://schemas.microsoft.com/office/drawing/2014/main" id="{BDAA42A7-8CB8-4960-8F53-CA0CAA250E65}"/>
              </a:ext>
            </a:extLst>
          </p:cNvPr>
          <p:cNvPicPr>
            <a:picLocks noChangeAspect="1"/>
          </p:cNvPicPr>
          <p:nvPr/>
        </p:nvPicPr>
        <p:blipFill>
          <a:blip r:embed="rId6"/>
          <a:stretch>
            <a:fillRect/>
          </a:stretch>
        </p:blipFill>
        <p:spPr>
          <a:xfrm>
            <a:off x="1443296" y="1816565"/>
            <a:ext cx="9305406" cy="2583735"/>
          </a:xfrm>
          <a:prstGeom prst="rect">
            <a:avLst/>
          </a:prstGeom>
        </p:spPr>
      </p:pic>
    </p:spTree>
    <p:extLst>
      <p:ext uri="{BB962C8B-B14F-4D97-AF65-F5344CB8AC3E}">
        <p14:creationId xmlns:p14="http://schemas.microsoft.com/office/powerpoint/2010/main" val="869722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2"/>
            </p:custDataLst>
          </p:nvPr>
        </p:nvSpPr>
        <p:spPr bwMode="auto">
          <a:xfrm>
            <a:off x="2235728" y="4518230"/>
            <a:ext cx="7720543" cy="2066720"/>
          </a:xfrm>
          <a:prstGeom prst="rect">
            <a:avLst/>
          </a:prstGeom>
          <a:solidFill>
            <a:srgbClr val="FEE1DE"/>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fr-CA" altLang="fr-FR" sz="1800" b="1" dirty="0">
                <a:latin typeface="Arial" panose="020B0604020202020204" pitchFamily="34" charset="0"/>
                <a:cs typeface="Arial" panose="020B0604020202020204" pitchFamily="34" charset="0"/>
              </a:rPr>
              <a:t>45 crédits :</a:t>
            </a:r>
          </a:p>
          <a:p>
            <a:pPr marL="571500" indent="-285750" eaLnBrk="1" hangingPunct="1">
              <a:lnSpc>
                <a:spcPct val="100000"/>
              </a:lnSpc>
              <a:spcBef>
                <a:spcPct val="0"/>
              </a:spcBef>
              <a:buFont typeface="Courier New" panose="02070309020205020404" pitchFamily="49" charset="0"/>
              <a:buChar char="o"/>
            </a:pPr>
            <a:r>
              <a:rPr lang="fr-CA" altLang="fr-FR" sz="1400" dirty="0">
                <a:latin typeface="Arial" panose="020B0604020202020204" pitchFamily="34" charset="0"/>
                <a:cs typeface="Arial" panose="020B0604020202020204" pitchFamily="34" charset="0"/>
              </a:rPr>
              <a:t>15 crédits de cours : 9 crédits de cours obligatoires + 6 crédits de cours optionnels</a:t>
            </a:r>
          </a:p>
          <a:p>
            <a:pPr marL="571500" indent="-285750" eaLnBrk="1" hangingPunct="1">
              <a:lnSpc>
                <a:spcPct val="100000"/>
              </a:lnSpc>
              <a:spcBef>
                <a:spcPct val="0"/>
              </a:spcBef>
              <a:buFont typeface="Courier New" panose="02070309020205020404" pitchFamily="49" charset="0"/>
              <a:buChar char="o"/>
            </a:pPr>
            <a:r>
              <a:rPr lang="fr-CA" altLang="fr-FR" sz="1400" dirty="0">
                <a:latin typeface="Arial" panose="020B0604020202020204" pitchFamily="34" charset="0"/>
                <a:cs typeface="Arial" panose="020B0604020202020204" pitchFamily="34" charset="0"/>
              </a:rPr>
              <a:t>18 crédits pour les activités de recherche et de rédaction du mémoire</a:t>
            </a:r>
          </a:p>
          <a:p>
            <a:pPr marL="571500" indent="-285750" eaLnBrk="1" hangingPunct="1">
              <a:lnSpc>
                <a:spcPct val="100000"/>
              </a:lnSpc>
              <a:spcBef>
                <a:spcPct val="0"/>
              </a:spcBef>
              <a:buFont typeface="Courier New" panose="02070309020205020404" pitchFamily="49" charset="0"/>
              <a:buChar char="o"/>
            </a:pPr>
            <a:r>
              <a:rPr lang="fr-CA" altLang="fr-FR" sz="1400" dirty="0">
                <a:latin typeface="Arial" panose="020B0604020202020204" pitchFamily="34" charset="0"/>
                <a:cs typeface="Arial" panose="020B0604020202020204" pitchFamily="34" charset="0"/>
              </a:rPr>
              <a:t>12 crédits de stage.</a:t>
            </a:r>
          </a:p>
          <a:p>
            <a:pPr marL="285750" indent="-285750" eaLnBrk="1" hangingPunct="1">
              <a:lnSpc>
                <a:spcPct val="100000"/>
              </a:lnSpc>
              <a:spcBef>
                <a:spcPct val="0"/>
              </a:spcBef>
            </a:pPr>
            <a:r>
              <a:rPr lang="fr-CA" altLang="fr-FR" sz="1800" b="1" dirty="0">
                <a:latin typeface="Arial" panose="020B0604020202020204" pitchFamily="34" charset="0"/>
                <a:cs typeface="Arial" panose="020B0604020202020204" pitchFamily="34" charset="0"/>
              </a:rPr>
              <a:t>Stage de 12 crédits </a:t>
            </a:r>
            <a:r>
              <a:rPr lang="fr-CA" altLang="fr-FR" sz="1800" dirty="0">
                <a:latin typeface="Arial" panose="020B0604020202020204" pitchFamily="34" charset="0"/>
                <a:cs typeface="Arial" panose="020B0604020202020204" pitchFamily="34" charset="0"/>
              </a:rPr>
              <a:t>: </a:t>
            </a:r>
          </a:p>
          <a:p>
            <a:pPr lvl="1"/>
            <a:r>
              <a:rPr lang="en-CA" sz="1400" dirty="0">
                <a:latin typeface="Arial" panose="020B0604020202020204" pitchFamily="34" charset="0"/>
                <a:cs typeface="Arial" panose="020B0604020202020204" pitchFamily="34" charset="0"/>
              </a:rPr>
              <a:t>420 heures</a:t>
            </a:r>
            <a:endParaRPr lang="fr-CA" sz="1400" dirty="0">
              <a:latin typeface="Arial" panose="020B0604020202020204" pitchFamily="34" charset="0"/>
              <a:cs typeface="Arial" panose="020B0604020202020204" pitchFamily="34" charset="0"/>
            </a:endParaRPr>
          </a:p>
          <a:p>
            <a:pPr lvl="1"/>
            <a:r>
              <a:rPr lang="fr-CA" sz="1400" dirty="0">
                <a:latin typeface="Arial" panose="020B0604020202020204" pitchFamily="34" charset="0"/>
                <a:cs typeface="Arial" panose="020B0604020202020204" pitchFamily="34" charset="0"/>
              </a:rPr>
              <a:t>20 à 30 semaines entre septembre et avril</a:t>
            </a:r>
          </a:p>
          <a:p>
            <a:pPr lvl="1"/>
            <a:r>
              <a:rPr lang="fr-CA" sz="1400" dirty="0">
                <a:latin typeface="Arial" panose="020B0604020202020204" pitchFamily="34" charset="0"/>
                <a:cs typeface="Arial" panose="020B0604020202020204" pitchFamily="34" charset="0"/>
              </a:rPr>
              <a:t>3 jours par semaine (21 heures par semaine)</a:t>
            </a:r>
            <a:endParaRPr lang="fr-CA" altLang="fr-FR"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E0ECD9E-8E9B-4907-990B-E2605DA8F375}"/>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0" name="ZoneTexte 10">
            <a:extLst>
              <a:ext uri="{FF2B5EF4-FFF2-40B4-BE49-F238E27FC236}">
                <a16:creationId xmlns:a16="http://schemas.microsoft.com/office/drawing/2014/main" id="{FAB59966-13B4-4D6D-B469-7C8F61E0363F}"/>
              </a:ext>
            </a:extLst>
          </p:cNvPr>
          <p:cNvSpPr txBox="1">
            <a:spLocks noChangeArrowheads="1"/>
          </p:cNvSpPr>
          <p:nvPr>
            <p:custDataLst>
              <p:tags r:id="rId4"/>
            </p:custDataLst>
          </p:nvPr>
        </p:nvSpPr>
        <p:spPr bwMode="auto">
          <a:xfrm>
            <a:off x="1536191" y="704850"/>
            <a:ext cx="9815749"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Maîtrise Recherche et Stage (R+S)</a:t>
            </a:r>
          </a:p>
        </p:txBody>
      </p:sp>
      <p:pic>
        <p:nvPicPr>
          <p:cNvPr id="4" name="Image 3">
            <a:extLst>
              <a:ext uri="{FF2B5EF4-FFF2-40B4-BE49-F238E27FC236}">
                <a16:creationId xmlns:a16="http://schemas.microsoft.com/office/drawing/2014/main" id="{039A72F1-CB82-445A-94D4-D7B0FA63A67D}"/>
              </a:ext>
            </a:extLst>
          </p:cNvPr>
          <p:cNvPicPr>
            <a:picLocks noChangeAspect="1"/>
          </p:cNvPicPr>
          <p:nvPr/>
        </p:nvPicPr>
        <p:blipFill rotWithShape="1">
          <a:blip r:embed="rId7"/>
          <a:srcRect t="117" b="-1"/>
          <a:stretch/>
        </p:blipFill>
        <p:spPr>
          <a:xfrm>
            <a:off x="2246700" y="1290780"/>
            <a:ext cx="7698597" cy="2972995"/>
          </a:xfrm>
          <a:prstGeom prst="rect">
            <a:avLst/>
          </a:prstGeom>
        </p:spPr>
      </p:pic>
    </p:spTree>
    <p:extLst>
      <p:ext uri="{BB962C8B-B14F-4D97-AF65-F5344CB8AC3E}">
        <p14:creationId xmlns:p14="http://schemas.microsoft.com/office/powerpoint/2010/main" val="87560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2"/>
            </p:custDataLst>
          </p:nvPr>
        </p:nvSpPr>
        <p:spPr bwMode="auto">
          <a:xfrm>
            <a:off x="2154846" y="5918416"/>
            <a:ext cx="7720543" cy="800219"/>
          </a:xfrm>
          <a:prstGeom prst="rect">
            <a:avLst/>
          </a:prstGeom>
          <a:solidFill>
            <a:srgbClr val="FEE1DE"/>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fr-CA" altLang="fr-FR" sz="1800" b="1" dirty="0">
                <a:latin typeface="Arial" panose="020B0604020202020204" pitchFamily="34" charset="0"/>
                <a:cs typeface="Arial" panose="020B0604020202020204" pitchFamily="34" charset="0"/>
              </a:rPr>
              <a:t>45 crédits :</a:t>
            </a:r>
          </a:p>
          <a:p>
            <a:pPr marL="571500" indent="-285750" eaLnBrk="1" hangingPunct="1">
              <a:lnSpc>
                <a:spcPct val="100000"/>
              </a:lnSpc>
              <a:spcBef>
                <a:spcPct val="0"/>
              </a:spcBef>
              <a:buFont typeface="Courier New" panose="02070309020205020404" pitchFamily="49" charset="0"/>
              <a:buChar char="o"/>
            </a:pPr>
            <a:r>
              <a:rPr lang="fr-CA" altLang="fr-FR" sz="1400" dirty="0">
                <a:latin typeface="Arial" panose="020B0604020202020204" pitchFamily="34" charset="0"/>
                <a:cs typeface="Arial" panose="020B0604020202020204" pitchFamily="34" charset="0"/>
              </a:rPr>
              <a:t>15 crédits de cours : 3 crédits de cours obligatoires + 12 crédits de cours optionnels</a:t>
            </a:r>
          </a:p>
          <a:p>
            <a:pPr marL="571500" indent="-285750" eaLnBrk="1" hangingPunct="1">
              <a:lnSpc>
                <a:spcPct val="100000"/>
              </a:lnSpc>
              <a:spcBef>
                <a:spcPct val="0"/>
              </a:spcBef>
              <a:buFont typeface="Courier New" panose="02070309020205020404" pitchFamily="49" charset="0"/>
              <a:buChar char="o"/>
            </a:pPr>
            <a:r>
              <a:rPr lang="fr-CA" altLang="fr-FR" sz="1400" dirty="0">
                <a:latin typeface="Arial" panose="020B0604020202020204" pitchFamily="34" charset="0"/>
                <a:cs typeface="Arial" panose="020B0604020202020204" pitchFamily="34" charset="0"/>
              </a:rPr>
              <a:t>30 crédits pour les activités de recherche et de rédaction du mémoire</a:t>
            </a:r>
          </a:p>
        </p:txBody>
      </p:sp>
      <p:sp>
        <p:nvSpPr>
          <p:cNvPr id="8" name="Rectangle 7">
            <a:extLst>
              <a:ext uri="{FF2B5EF4-FFF2-40B4-BE49-F238E27FC236}">
                <a16:creationId xmlns:a16="http://schemas.microsoft.com/office/drawing/2014/main" id="{DE0ECD9E-8E9B-4907-990B-E2605DA8F375}"/>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0" name="ZoneTexte 10">
            <a:extLst>
              <a:ext uri="{FF2B5EF4-FFF2-40B4-BE49-F238E27FC236}">
                <a16:creationId xmlns:a16="http://schemas.microsoft.com/office/drawing/2014/main" id="{FAB59966-13B4-4D6D-B469-7C8F61E0363F}"/>
              </a:ext>
            </a:extLst>
          </p:cNvPr>
          <p:cNvSpPr txBox="1">
            <a:spLocks noChangeArrowheads="1"/>
          </p:cNvSpPr>
          <p:nvPr>
            <p:custDataLst>
              <p:tags r:id="rId4"/>
            </p:custDataLst>
          </p:nvPr>
        </p:nvSpPr>
        <p:spPr bwMode="auto">
          <a:xfrm>
            <a:off x="1536191" y="704850"/>
            <a:ext cx="9815749"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Maîtrise Recherche</a:t>
            </a:r>
          </a:p>
        </p:txBody>
      </p:sp>
      <p:pic>
        <p:nvPicPr>
          <p:cNvPr id="7" name="Image 6">
            <a:extLst>
              <a:ext uri="{FF2B5EF4-FFF2-40B4-BE49-F238E27FC236}">
                <a16:creationId xmlns:a16="http://schemas.microsoft.com/office/drawing/2014/main" id="{4BBBB132-3E6C-4672-A149-9DE147107B72}"/>
              </a:ext>
            </a:extLst>
          </p:cNvPr>
          <p:cNvPicPr>
            <a:picLocks noChangeAspect="1"/>
          </p:cNvPicPr>
          <p:nvPr/>
        </p:nvPicPr>
        <p:blipFill>
          <a:blip r:embed="rId7"/>
          <a:stretch>
            <a:fillRect/>
          </a:stretch>
        </p:blipFill>
        <p:spPr>
          <a:xfrm>
            <a:off x="1785676" y="1382121"/>
            <a:ext cx="8458882" cy="4444954"/>
          </a:xfrm>
          <a:prstGeom prst="rect">
            <a:avLst/>
          </a:prstGeom>
        </p:spPr>
      </p:pic>
    </p:spTree>
    <p:extLst>
      <p:ext uri="{BB962C8B-B14F-4D97-AF65-F5344CB8AC3E}">
        <p14:creationId xmlns:p14="http://schemas.microsoft.com/office/powerpoint/2010/main" val="1938419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2"/>
            </p:custDataLst>
          </p:nvPr>
        </p:nvSpPr>
        <p:spPr bwMode="auto">
          <a:xfrm>
            <a:off x="1744408" y="3841001"/>
            <a:ext cx="8703184" cy="2585323"/>
          </a:xfrm>
          <a:prstGeom prst="rect">
            <a:avLst/>
          </a:prstGeom>
          <a:solidFill>
            <a:srgbClr val="FEE1DE"/>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fr-CA" sz="1800" b="1" dirty="0">
                <a:latin typeface="Arial" panose="020B0604020202020204" pitchFamily="34" charset="0"/>
                <a:cs typeface="Arial" panose="020B0604020202020204" pitchFamily="34" charset="0"/>
              </a:rPr>
              <a:t>Propédeutique de 29 crédits :</a:t>
            </a:r>
          </a:p>
          <a:p>
            <a:pPr marL="571500" indent="-285750"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18 crédits de cours obligatoires </a:t>
            </a:r>
          </a:p>
          <a:p>
            <a:pPr marL="571500" indent="-285750"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11 crédits de stage</a:t>
            </a:r>
          </a:p>
          <a:p>
            <a:pPr marL="571500" indent="-285750"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Bac en psychologie à l’UdeM : les cours déjà suivis ou équivalents seront enlevés de votre horaire (PSE 1208, ou PSE 3202 si vous avez fait le PSY 3219 Techniques d’entrevues, par exemple)</a:t>
            </a:r>
          </a:p>
          <a:p>
            <a:pPr marL="571500" indent="-285750"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Autres </a:t>
            </a:r>
            <a:r>
              <a:rPr lang="fr-CA" sz="1400" dirty="0" err="1">
                <a:latin typeface="Arial" panose="020B0604020202020204" pitchFamily="34" charset="0"/>
                <a:cs typeface="Arial" panose="020B0604020202020204" pitchFamily="34" charset="0"/>
              </a:rPr>
              <a:t>progr</a:t>
            </a:r>
            <a:r>
              <a:rPr lang="fr-CA" sz="1400" dirty="0">
                <a:latin typeface="Arial" panose="020B0604020202020204" pitchFamily="34" charset="0"/>
                <a:cs typeface="Arial" panose="020B0604020202020204" pitchFamily="34" charset="0"/>
              </a:rPr>
              <a:t>. ou universités : demandez équivalences par formulaire (besoin plan de cours et </a:t>
            </a:r>
            <a:r>
              <a:rPr lang="fr-CA" sz="1400" dirty="0" err="1">
                <a:latin typeface="Arial" panose="020B0604020202020204" pitchFamily="34" charset="0"/>
                <a:cs typeface="Arial" panose="020B0604020202020204" pitchFamily="34" charset="0"/>
              </a:rPr>
              <a:t>RdN</a:t>
            </a:r>
            <a:r>
              <a:rPr lang="fr-CA" sz="1400" dirty="0">
                <a:latin typeface="Arial" panose="020B0604020202020204" pitchFamily="34" charset="0"/>
                <a:cs typeface="Arial" panose="020B0604020202020204" pitchFamily="34" charset="0"/>
              </a:rPr>
              <a:t>)</a:t>
            </a:r>
          </a:p>
          <a:p>
            <a:pPr marL="571500" indent="-285750" eaLnBrk="1" hangingPunct="1">
              <a:lnSpc>
                <a:spcPct val="100000"/>
              </a:lnSpc>
              <a:spcBef>
                <a:spcPct val="0"/>
              </a:spcBef>
              <a:buFont typeface="Courier New" panose="02070309020205020404" pitchFamily="49" charset="0"/>
              <a:buChar char="o"/>
            </a:pPr>
            <a:endParaRPr lang="fr-CA" altLang="fr-FR" sz="1400" dirty="0">
              <a:latin typeface="Arial" panose="020B0604020202020204" pitchFamily="34" charset="0"/>
              <a:cs typeface="Arial" panose="020B0604020202020204" pitchFamily="34" charset="0"/>
            </a:endParaRPr>
          </a:p>
          <a:p>
            <a:pPr marL="285750" indent="-285750" eaLnBrk="1" hangingPunct="1">
              <a:lnSpc>
                <a:spcPct val="100000"/>
              </a:lnSpc>
              <a:spcBef>
                <a:spcPct val="0"/>
              </a:spcBef>
            </a:pPr>
            <a:r>
              <a:rPr lang="fr-CA" altLang="fr-FR" sz="1800" b="1" dirty="0">
                <a:latin typeface="Arial" panose="020B0604020202020204" pitchFamily="34" charset="0"/>
                <a:cs typeface="Arial" panose="020B0604020202020204" pitchFamily="34" charset="0"/>
              </a:rPr>
              <a:t>Stage de 11 crédits :</a:t>
            </a:r>
            <a:r>
              <a:rPr lang="fr-CA" altLang="fr-FR" sz="1800" dirty="0">
                <a:latin typeface="Arial" panose="020B0604020202020204" pitchFamily="34" charset="0"/>
                <a:cs typeface="Arial" panose="020B0604020202020204" pitchFamily="34" charset="0"/>
              </a:rPr>
              <a:t> </a:t>
            </a:r>
          </a:p>
          <a:p>
            <a:pPr marL="571500" lvl="1" eaLnBrk="1" hangingPunct="1">
              <a:lnSpc>
                <a:spcPct val="100000"/>
              </a:lnSpc>
              <a:spcBef>
                <a:spcPct val="0"/>
              </a:spcBef>
              <a:buFont typeface="Courier New" panose="02070309020205020404" pitchFamily="49" charset="0"/>
              <a:buChar char="o"/>
            </a:pPr>
            <a:r>
              <a:rPr lang="en-CA" sz="1400" dirty="0">
                <a:latin typeface="Arial" panose="020B0604020202020204" pitchFamily="34" charset="0"/>
                <a:cs typeface="Arial" panose="020B0604020202020204" pitchFamily="34" charset="0"/>
              </a:rPr>
              <a:t>360 heures</a:t>
            </a:r>
            <a:endParaRPr lang="fr-CA" sz="1400" dirty="0">
              <a:latin typeface="Arial" panose="020B0604020202020204" pitchFamily="34" charset="0"/>
              <a:cs typeface="Arial" panose="020B0604020202020204" pitchFamily="34" charset="0"/>
            </a:endParaRPr>
          </a:p>
          <a:p>
            <a:pPr marL="571500" lvl="1"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10 semaines à l’automne, 10 semaines à l’hiver</a:t>
            </a:r>
          </a:p>
          <a:p>
            <a:pPr marL="571500" lvl="1"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+/- 18 heures par semaine</a:t>
            </a:r>
            <a:endParaRPr lang="fr-CA" altLang="fr-FR"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E0ECD9E-8E9B-4907-990B-E2605DA8F375}"/>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0" name="ZoneTexte 10">
            <a:extLst>
              <a:ext uri="{FF2B5EF4-FFF2-40B4-BE49-F238E27FC236}">
                <a16:creationId xmlns:a16="http://schemas.microsoft.com/office/drawing/2014/main" id="{FAB59966-13B4-4D6D-B469-7C8F61E0363F}"/>
              </a:ext>
            </a:extLst>
          </p:cNvPr>
          <p:cNvSpPr txBox="1">
            <a:spLocks noChangeArrowheads="1"/>
          </p:cNvSpPr>
          <p:nvPr>
            <p:custDataLst>
              <p:tags r:id="rId4"/>
            </p:custDataLst>
          </p:nvPr>
        </p:nvSpPr>
        <p:spPr bwMode="auto">
          <a:xfrm>
            <a:off x="1536191" y="704850"/>
            <a:ext cx="10234277"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Année préparatoire à la maîtrise (propédeutique)</a:t>
            </a:r>
          </a:p>
        </p:txBody>
      </p:sp>
      <p:pic>
        <p:nvPicPr>
          <p:cNvPr id="2" name="Image 1">
            <a:extLst>
              <a:ext uri="{FF2B5EF4-FFF2-40B4-BE49-F238E27FC236}">
                <a16:creationId xmlns:a16="http://schemas.microsoft.com/office/drawing/2014/main" id="{5D32C046-5867-4F93-A520-3842AB039364}"/>
              </a:ext>
            </a:extLst>
          </p:cNvPr>
          <p:cNvPicPr>
            <a:picLocks noChangeAspect="1"/>
          </p:cNvPicPr>
          <p:nvPr/>
        </p:nvPicPr>
        <p:blipFill>
          <a:blip r:embed="rId7"/>
          <a:stretch>
            <a:fillRect/>
          </a:stretch>
        </p:blipFill>
        <p:spPr>
          <a:xfrm>
            <a:off x="1563189" y="1626327"/>
            <a:ext cx="9065621" cy="1802673"/>
          </a:xfrm>
          <a:prstGeom prst="rect">
            <a:avLst/>
          </a:prstGeom>
        </p:spPr>
      </p:pic>
    </p:spTree>
    <p:extLst>
      <p:ext uri="{BB962C8B-B14F-4D97-AF65-F5344CB8AC3E}">
        <p14:creationId xmlns:p14="http://schemas.microsoft.com/office/powerpoint/2010/main" val="1694619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6" name="Image 5">
            <a:extLst>
              <a:ext uri="{FF2B5EF4-FFF2-40B4-BE49-F238E27FC236}">
                <a16:creationId xmlns:a16="http://schemas.microsoft.com/office/drawing/2014/main" id="{6BBE20E7-490E-4686-906F-C2E7626000F1}"/>
              </a:ext>
            </a:extLst>
          </p:cNvPr>
          <p:cNvPicPr>
            <a:picLocks noChangeAspect="1"/>
          </p:cNvPicPr>
          <p:nvPr/>
        </p:nvPicPr>
        <p:blipFill rotWithShape="1">
          <a:blip r:embed="rId7"/>
          <a:srcRect t="1" b="63105"/>
          <a:stretch/>
        </p:blipFill>
        <p:spPr>
          <a:xfrm>
            <a:off x="1536191" y="1889308"/>
            <a:ext cx="9188612" cy="2184043"/>
          </a:xfrm>
          <a:prstGeom prst="rect">
            <a:avLst/>
          </a:prstGeom>
        </p:spPr>
      </p:pic>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3"/>
            </p:custDataLst>
          </p:nvPr>
        </p:nvSpPr>
        <p:spPr bwMode="auto">
          <a:xfrm>
            <a:off x="3028332" y="4671879"/>
            <a:ext cx="6135335" cy="1231106"/>
          </a:xfrm>
          <a:prstGeom prst="rect">
            <a:avLst/>
          </a:prstGeom>
          <a:solidFill>
            <a:srgbClr val="FEE1DE"/>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fr-CA" altLang="fr-FR" sz="1800" b="1" dirty="0">
                <a:latin typeface="Arial" panose="020B0604020202020204" pitchFamily="34" charset="0"/>
                <a:cs typeface="Arial" panose="020B0604020202020204" pitchFamily="34" charset="0"/>
              </a:rPr>
              <a:t>90 crédits :</a:t>
            </a:r>
          </a:p>
          <a:p>
            <a:pPr marL="571500" indent="-285750" eaLnBrk="1" hangingPunct="1">
              <a:lnSpc>
                <a:spcPct val="100000"/>
              </a:lnSpc>
              <a:spcBef>
                <a:spcPct val="0"/>
              </a:spcBef>
              <a:buFont typeface="Courier New" panose="02070309020205020404" pitchFamily="49" charset="0"/>
              <a:buChar char="o"/>
            </a:pPr>
            <a:r>
              <a:rPr lang="fr-CA" altLang="fr-FR" sz="1400" dirty="0">
                <a:latin typeface="Arial" panose="020B0604020202020204" pitchFamily="34" charset="0"/>
                <a:cs typeface="Arial" panose="020B0604020202020204" pitchFamily="34" charset="0"/>
              </a:rPr>
              <a:t>18 crédits de cours : </a:t>
            </a:r>
          </a:p>
          <a:p>
            <a:pPr marL="857250" indent="-285750" eaLnBrk="1" hangingPunct="1">
              <a:lnSpc>
                <a:spcPct val="100000"/>
              </a:lnSpc>
              <a:spcBef>
                <a:spcPct val="0"/>
              </a:spcBef>
            </a:pPr>
            <a:r>
              <a:rPr lang="fr-CA" altLang="fr-FR" sz="1400" dirty="0">
                <a:latin typeface="Arial" panose="020B0604020202020204" pitchFamily="34" charset="0"/>
                <a:cs typeface="Arial" panose="020B0604020202020204" pitchFamily="34" charset="0"/>
              </a:rPr>
              <a:t>9 crédits de cours obligatoires </a:t>
            </a:r>
          </a:p>
          <a:p>
            <a:pPr marL="857250" indent="-285750" eaLnBrk="1" hangingPunct="1">
              <a:lnSpc>
                <a:spcPct val="100000"/>
              </a:lnSpc>
              <a:spcBef>
                <a:spcPct val="0"/>
              </a:spcBef>
            </a:pPr>
            <a:r>
              <a:rPr lang="fr-CA" altLang="fr-FR" sz="1400" dirty="0">
                <a:latin typeface="Arial" panose="020B0604020202020204" pitchFamily="34" charset="0"/>
                <a:cs typeface="Arial" panose="020B0604020202020204" pitchFamily="34" charset="0"/>
              </a:rPr>
              <a:t>9 crédits de cours à option</a:t>
            </a:r>
          </a:p>
          <a:p>
            <a:pPr marL="571500" indent="-285750" eaLnBrk="1" hangingPunct="1">
              <a:lnSpc>
                <a:spcPct val="100000"/>
              </a:lnSpc>
              <a:spcBef>
                <a:spcPct val="0"/>
              </a:spcBef>
              <a:buFont typeface="Courier New" panose="02070309020205020404" pitchFamily="49" charset="0"/>
              <a:buChar char="o"/>
            </a:pPr>
            <a:r>
              <a:rPr lang="fr-CA" altLang="fr-FR" sz="1400" dirty="0">
                <a:latin typeface="Arial" panose="020B0604020202020204" pitchFamily="34" charset="0"/>
                <a:cs typeface="Arial" panose="020B0604020202020204" pitchFamily="34" charset="0"/>
              </a:rPr>
              <a:t>72 crédits pour la recherche et la rédaction d’une thèse</a:t>
            </a:r>
          </a:p>
        </p:txBody>
      </p:sp>
      <p:sp>
        <p:nvSpPr>
          <p:cNvPr id="11" name="ZoneTexte 10">
            <a:extLst>
              <a:ext uri="{FF2B5EF4-FFF2-40B4-BE49-F238E27FC236}">
                <a16:creationId xmlns:a16="http://schemas.microsoft.com/office/drawing/2014/main" id="{325DA338-1BBD-4ED2-933A-23EB4A84164E}"/>
              </a:ext>
            </a:extLst>
          </p:cNvPr>
          <p:cNvSpPr txBox="1">
            <a:spLocks noChangeArrowheads="1"/>
          </p:cNvSpPr>
          <p:nvPr>
            <p:custDataLst>
              <p:tags r:id="rId4"/>
            </p:custDataLst>
          </p:nvPr>
        </p:nvSpPr>
        <p:spPr bwMode="auto">
          <a:xfrm>
            <a:off x="1536191" y="704850"/>
            <a:ext cx="9815749"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Doctorat</a:t>
            </a:r>
          </a:p>
        </p:txBody>
      </p:sp>
    </p:spTree>
    <p:extLst>
      <p:ext uri="{BB962C8B-B14F-4D97-AF65-F5344CB8AC3E}">
        <p14:creationId xmlns:p14="http://schemas.microsoft.com/office/powerpoint/2010/main" val="307789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6" name="Image 5">
            <a:extLst>
              <a:ext uri="{FF2B5EF4-FFF2-40B4-BE49-F238E27FC236}">
                <a16:creationId xmlns:a16="http://schemas.microsoft.com/office/drawing/2014/main" id="{6BBE20E7-490E-4686-906F-C2E7626000F1}"/>
              </a:ext>
            </a:extLst>
          </p:cNvPr>
          <p:cNvPicPr>
            <a:picLocks noChangeAspect="1"/>
          </p:cNvPicPr>
          <p:nvPr/>
        </p:nvPicPr>
        <p:blipFill rotWithShape="1">
          <a:blip r:embed="rId6"/>
          <a:srcRect t="36437" b="-1"/>
          <a:stretch/>
        </p:blipFill>
        <p:spPr>
          <a:xfrm>
            <a:off x="1536191" y="1557670"/>
            <a:ext cx="9188612" cy="3762764"/>
          </a:xfrm>
          <a:prstGeom prst="rect">
            <a:avLst/>
          </a:prstGeom>
        </p:spPr>
      </p:pic>
      <p:sp>
        <p:nvSpPr>
          <p:cNvPr id="7" name="ZoneTexte 10">
            <a:extLst>
              <a:ext uri="{FF2B5EF4-FFF2-40B4-BE49-F238E27FC236}">
                <a16:creationId xmlns:a16="http://schemas.microsoft.com/office/drawing/2014/main" id="{85C90BC2-BB40-4660-B9C5-2E7A65A6B6C7}"/>
              </a:ext>
            </a:extLst>
          </p:cNvPr>
          <p:cNvSpPr txBox="1">
            <a:spLocks noChangeArrowheads="1"/>
          </p:cNvSpPr>
          <p:nvPr>
            <p:custDataLst>
              <p:tags r:id="rId3"/>
            </p:custDataLst>
          </p:nvPr>
        </p:nvSpPr>
        <p:spPr bwMode="auto">
          <a:xfrm>
            <a:off x="1536191" y="704850"/>
            <a:ext cx="9815749"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Doctorat</a:t>
            </a:r>
          </a:p>
        </p:txBody>
      </p:sp>
    </p:spTree>
    <p:extLst>
      <p:ext uri="{BB962C8B-B14F-4D97-AF65-F5344CB8AC3E}">
        <p14:creationId xmlns:p14="http://schemas.microsoft.com/office/powerpoint/2010/main" val="164293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227BE2-DB62-4803-9E49-7275D483C72C}"/>
              </a:ext>
            </a:extLst>
          </p:cNvPr>
          <p:cNvSpPr/>
          <p:nvPr>
            <p:custDataLst>
              <p:tags r:id="rId1"/>
            </p:custDataLst>
          </p:nvPr>
        </p:nvSpPr>
        <p:spPr>
          <a:xfrm>
            <a:off x="0" y="0"/>
            <a:ext cx="12433300" cy="6858000"/>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15" name="Rectangle 14">
            <a:extLst>
              <a:ext uri="{FF2B5EF4-FFF2-40B4-BE49-F238E27FC236}">
                <a16:creationId xmlns:a16="http://schemas.microsoft.com/office/drawing/2014/main" id="{E467E022-6282-4199-96F1-54E70A653076}"/>
              </a:ext>
            </a:extLst>
          </p:cNvPr>
          <p:cNvSpPr/>
          <p:nvPr>
            <p:custDataLst>
              <p:tags r:id="rId2"/>
            </p:custDataLst>
          </p:nvPr>
        </p:nvSpPr>
        <p:spPr>
          <a:xfrm>
            <a:off x="11041063" y="3895725"/>
            <a:ext cx="506412" cy="506413"/>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6388" name="ZoneTexte 9">
            <a:extLst>
              <a:ext uri="{FF2B5EF4-FFF2-40B4-BE49-F238E27FC236}">
                <a16:creationId xmlns:a16="http://schemas.microsoft.com/office/drawing/2014/main" id="{F084C5F8-EE98-4845-BCD1-9099B388E61A}"/>
              </a:ext>
            </a:extLst>
          </p:cNvPr>
          <p:cNvSpPr txBox="1">
            <a:spLocks noChangeArrowheads="1"/>
          </p:cNvSpPr>
          <p:nvPr>
            <p:custDataLst>
              <p:tags r:id="rId3"/>
            </p:custDataLst>
          </p:nvPr>
        </p:nvSpPr>
        <p:spPr bwMode="auto">
          <a:xfrm>
            <a:off x="5854700" y="1184275"/>
            <a:ext cx="495776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fr-CA" altLang="fr-FR" sz="3600" dirty="0">
                <a:solidFill>
                  <a:schemeClr val="bg1"/>
                </a:solidFill>
                <a:latin typeface="Arial" panose="020B0604020202020204" pitchFamily="34" charset="0"/>
                <a:cs typeface="Arial" panose="020B0604020202020204" pitchFamily="34" charset="0"/>
              </a:rPr>
              <a:t>Merci pour votre présence !</a:t>
            </a:r>
            <a:endParaRPr lang="fr-CA" altLang="fr-FR" sz="5400" b="1"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BB103CC-4DC3-4C4C-A9A2-0AAB3FE6E5DA}"/>
              </a:ext>
            </a:extLst>
          </p:cNvPr>
          <p:cNvSpPr/>
          <p:nvPr>
            <p:custDataLst>
              <p:tags r:id="rId4"/>
            </p:custDataLst>
          </p:nvPr>
        </p:nvSpPr>
        <p:spPr>
          <a:xfrm>
            <a:off x="4775200" y="719138"/>
            <a:ext cx="508000" cy="506412"/>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05B4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0" name="ZoneTexte 10">
            <a:extLst>
              <a:ext uri="{FF2B5EF4-FFF2-40B4-BE49-F238E27FC236}">
                <a16:creationId xmlns:a16="http://schemas.microsoft.com/office/drawing/2014/main" id="{FAB59966-13B4-4D6D-B469-7C8F61E0363F}"/>
              </a:ext>
            </a:extLst>
          </p:cNvPr>
          <p:cNvSpPr txBox="1">
            <a:spLocks noChangeArrowheads="1"/>
          </p:cNvSpPr>
          <p:nvPr>
            <p:custDataLst>
              <p:tags r:id="rId3"/>
            </p:custDataLst>
          </p:nvPr>
        </p:nvSpPr>
        <p:spPr bwMode="auto">
          <a:xfrm>
            <a:off x="1536191" y="704850"/>
            <a:ext cx="10234277"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Actualisation de formation</a:t>
            </a: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4"/>
            </p:custDataLst>
          </p:nvPr>
        </p:nvSpPr>
        <p:spPr bwMode="auto">
          <a:xfrm>
            <a:off x="5902037" y="2013228"/>
            <a:ext cx="3950880" cy="2062103"/>
          </a:xfrm>
          <a:prstGeom prst="rect">
            <a:avLst/>
          </a:prstGeom>
          <a:solidFill>
            <a:srgbClr val="FEE1DE"/>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fr-CA" sz="1800" dirty="0">
                <a:latin typeface="Arial" panose="020B0604020202020204" pitchFamily="34" charset="0"/>
                <a:cs typeface="Arial" panose="020B0604020202020204" pitchFamily="34" charset="0"/>
              </a:rPr>
              <a:t>Maximum 9 crédits par trimestre</a:t>
            </a:r>
          </a:p>
          <a:p>
            <a:pPr marL="285750" indent="-285750" eaLnBrk="1" hangingPunct="1">
              <a:lnSpc>
                <a:spcPct val="100000"/>
              </a:lnSpc>
              <a:spcBef>
                <a:spcPct val="0"/>
              </a:spcBef>
            </a:pPr>
            <a:r>
              <a:rPr lang="fr-CA" sz="1800" dirty="0">
                <a:latin typeface="Arial" panose="020B0604020202020204" pitchFamily="34" charset="0"/>
                <a:cs typeface="Arial" panose="020B0604020202020204" pitchFamily="34" charset="0"/>
              </a:rPr>
              <a:t>Cours de cycles sup. + 1</a:t>
            </a:r>
            <a:r>
              <a:rPr lang="fr-CA" sz="1800" baseline="30000" dirty="0">
                <a:latin typeface="Arial" panose="020B0604020202020204" pitchFamily="34" charset="0"/>
                <a:cs typeface="Arial" panose="020B0604020202020204" pitchFamily="34" charset="0"/>
              </a:rPr>
              <a:t>er</a:t>
            </a:r>
            <a:r>
              <a:rPr lang="fr-CA" sz="1800" dirty="0">
                <a:latin typeface="Arial" panose="020B0604020202020204" pitchFamily="34" charset="0"/>
                <a:cs typeface="Arial" panose="020B0604020202020204" pitchFamily="34" charset="0"/>
              </a:rPr>
              <a:t> cycle</a:t>
            </a:r>
            <a:endParaRPr lang="fr-CA" sz="1800" b="1" dirty="0">
              <a:latin typeface="Arial" panose="020B0604020202020204" pitchFamily="34" charset="0"/>
              <a:cs typeface="Arial" panose="020B0604020202020204" pitchFamily="34" charset="0"/>
            </a:endParaRPr>
          </a:p>
          <a:p>
            <a:pPr marL="285750" indent="-285750" eaLnBrk="1" hangingPunct="1">
              <a:lnSpc>
                <a:spcPct val="100000"/>
              </a:lnSpc>
              <a:spcBef>
                <a:spcPct val="0"/>
              </a:spcBef>
            </a:pPr>
            <a:r>
              <a:rPr lang="fr-CA" sz="1800" b="1" dirty="0">
                <a:latin typeface="Arial" panose="020B0604020202020204" pitchFamily="34" charset="0"/>
                <a:cs typeface="Arial" panose="020B0604020202020204" pitchFamily="34" charset="0"/>
              </a:rPr>
              <a:t>Nombre de crédits variable selon :</a:t>
            </a:r>
          </a:p>
          <a:p>
            <a:pPr marL="571500" indent="-285750"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Votre plan de formation</a:t>
            </a:r>
          </a:p>
          <a:p>
            <a:pPr marL="571500" indent="-285750"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L’offre de cours</a:t>
            </a:r>
          </a:p>
          <a:p>
            <a:pPr marL="571500" indent="-285750" eaLnBrk="1" hangingPunct="1">
              <a:lnSpc>
                <a:spcPct val="100000"/>
              </a:lnSpc>
              <a:spcBef>
                <a:spcPct val="0"/>
              </a:spcBef>
              <a:buFont typeface="Courier New" panose="02070309020205020404" pitchFamily="49" charset="0"/>
              <a:buChar char="o"/>
            </a:pPr>
            <a:r>
              <a:rPr lang="fr-CA" sz="1400" dirty="0">
                <a:latin typeface="Arial" panose="020B0604020202020204" pitchFamily="34" charset="0"/>
                <a:cs typeface="Arial" panose="020B0604020202020204" pitchFamily="34" charset="0"/>
              </a:rPr>
              <a:t>Vos intérêts, vos besoins</a:t>
            </a:r>
          </a:p>
          <a:p>
            <a:pPr marL="285750" eaLnBrk="1" hangingPunct="1">
              <a:lnSpc>
                <a:spcPct val="100000"/>
              </a:lnSpc>
              <a:spcBef>
                <a:spcPct val="0"/>
              </a:spcBef>
              <a:buNone/>
            </a:pPr>
            <a:endParaRPr lang="fr-CA" sz="140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19EA3A58-7D20-47A8-B243-A1CCBDD8DD96}"/>
              </a:ext>
            </a:extLst>
          </p:cNvPr>
          <p:cNvSpPr txBox="1"/>
          <p:nvPr/>
        </p:nvSpPr>
        <p:spPr>
          <a:xfrm>
            <a:off x="1679883" y="2376608"/>
            <a:ext cx="5556940" cy="369332"/>
          </a:xfrm>
          <a:prstGeom prst="rect">
            <a:avLst/>
          </a:prstGeom>
          <a:noFill/>
        </p:spPr>
        <p:txBody>
          <a:bodyPr wrap="square" rtlCol="0">
            <a:spAutoFit/>
          </a:bodyPr>
          <a:lstStyle/>
          <a:p>
            <a:r>
              <a:rPr lang="fr-CA" dirty="0">
                <a:latin typeface="Arial" panose="020B0604020202020204" pitchFamily="34" charset="0"/>
                <a:cs typeface="Arial" panose="020B0604020202020204" pitchFamily="34" charset="0"/>
              </a:rPr>
              <a:t>Horaire à venir début juillet</a:t>
            </a:r>
          </a:p>
        </p:txBody>
      </p:sp>
    </p:spTree>
    <p:extLst>
      <p:ext uri="{BB962C8B-B14F-4D97-AF65-F5344CB8AC3E}">
        <p14:creationId xmlns:p14="http://schemas.microsoft.com/office/powerpoint/2010/main" val="3177447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n>
                <a:solidFill>
                  <a:srgbClr val="024244"/>
                </a:solidFill>
              </a:ln>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930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Offre de cours</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Tree>
    <p:extLst>
      <p:ext uri="{BB962C8B-B14F-4D97-AF65-F5344CB8AC3E}">
        <p14:creationId xmlns:p14="http://schemas.microsoft.com/office/powerpoint/2010/main" val="2116075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2" name="Image 1">
            <a:extLst>
              <a:ext uri="{FF2B5EF4-FFF2-40B4-BE49-F238E27FC236}">
                <a16:creationId xmlns:a16="http://schemas.microsoft.com/office/drawing/2014/main" id="{70A76432-F6B5-4B68-AA3C-D12AA7C69F32}"/>
              </a:ext>
            </a:extLst>
          </p:cNvPr>
          <p:cNvPicPr>
            <a:picLocks noChangeAspect="1"/>
          </p:cNvPicPr>
          <p:nvPr/>
        </p:nvPicPr>
        <p:blipFill>
          <a:blip r:embed="rId6"/>
          <a:stretch>
            <a:fillRect/>
          </a:stretch>
        </p:blipFill>
        <p:spPr>
          <a:xfrm>
            <a:off x="2509337" y="480601"/>
            <a:ext cx="7173326" cy="5896798"/>
          </a:xfrm>
          <a:prstGeom prst="rect">
            <a:avLst/>
          </a:prstGeom>
        </p:spPr>
      </p:pic>
      <p:sp>
        <p:nvSpPr>
          <p:cNvPr id="5" name="ZoneTexte 10">
            <a:extLst>
              <a:ext uri="{FF2B5EF4-FFF2-40B4-BE49-F238E27FC236}">
                <a16:creationId xmlns:a16="http://schemas.microsoft.com/office/drawing/2014/main" id="{25390A97-30C7-4E5E-BDE9-F46B16256DB0}"/>
              </a:ext>
            </a:extLst>
          </p:cNvPr>
          <p:cNvSpPr txBox="1">
            <a:spLocks noChangeArrowheads="1"/>
          </p:cNvSpPr>
          <p:nvPr>
            <p:custDataLst>
              <p:tags r:id="rId3"/>
            </p:custDataLst>
          </p:nvPr>
        </p:nvSpPr>
        <p:spPr bwMode="auto">
          <a:xfrm>
            <a:off x="573459" y="1488622"/>
            <a:ext cx="1925466"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Maîtrise SRIP</a:t>
            </a:r>
          </a:p>
        </p:txBody>
      </p:sp>
    </p:spTree>
    <p:extLst>
      <p:ext uri="{BB962C8B-B14F-4D97-AF65-F5344CB8AC3E}">
        <p14:creationId xmlns:p14="http://schemas.microsoft.com/office/powerpoint/2010/main" val="4180641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2" name="Image 1">
            <a:extLst>
              <a:ext uri="{FF2B5EF4-FFF2-40B4-BE49-F238E27FC236}">
                <a16:creationId xmlns:a16="http://schemas.microsoft.com/office/drawing/2014/main" id="{D43F84C7-C1FF-432D-B5C6-AC6336E561EB}"/>
              </a:ext>
            </a:extLst>
          </p:cNvPr>
          <p:cNvPicPr>
            <a:picLocks noChangeAspect="1"/>
          </p:cNvPicPr>
          <p:nvPr/>
        </p:nvPicPr>
        <p:blipFill>
          <a:blip r:embed="rId6"/>
          <a:stretch>
            <a:fillRect/>
          </a:stretch>
        </p:blipFill>
        <p:spPr>
          <a:xfrm>
            <a:off x="2046110" y="704850"/>
            <a:ext cx="9448977" cy="5236057"/>
          </a:xfrm>
          <a:prstGeom prst="rect">
            <a:avLst/>
          </a:prstGeom>
        </p:spPr>
      </p:pic>
      <p:sp>
        <p:nvSpPr>
          <p:cNvPr id="5" name="ZoneTexte 10">
            <a:extLst>
              <a:ext uri="{FF2B5EF4-FFF2-40B4-BE49-F238E27FC236}">
                <a16:creationId xmlns:a16="http://schemas.microsoft.com/office/drawing/2014/main" id="{C2A89B82-9D51-49D8-9DFD-96E71CA566F6}"/>
              </a:ext>
            </a:extLst>
          </p:cNvPr>
          <p:cNvSpPr txBox="1">
            <a:spLocks noChangeArrowheads="1"/>
          </p:cNvSpPr>
          <p:nvPr>
            <p:custDataLst>
              <p:tags r:id="rId3"/>
            </p:custDataLst>
          </p:nvPr>
        </p:nvSpPr>
        <p:spPr bwMode="auto">
          <a:xfrm>
            <a:off x="573459" y="1488078"/>
            <a:ext cx="1204048" cy="459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Maîtrise Recherche et stage</a:t>
            </a:r>
          </a:p>
        </p:txBody>
      </p:sp>
    </p:spTree>
    <p:extLst>
      <p:ext uri="{BB962C8B-B14F-4D97-AF65-F5344CB8AC3E}">
        <p14:creationId xmlns:p14="http://schemas.microsoft.com/office/powerpoint/2010/main" val="808093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3" name="Image 2">
            <a:extLst>
              <a:ext uri="{FF2B5EF4-FFF2-40B4-BE49-F238E27FC236}">
                <a16:creationId xmlns:a16="http://schemas.microsoft.com/office/drawing/2014/main" id="{88922CD5-506C-4EE6-A9C0-1AB84226FA0C}"/>
              </a:ext>
            </a:extLst>
          </p:cNvPr>
          <p:cNvPicPr>
            <a:picLocks noChangeAspect="1"/>
          </p:cNvPicPr>
          <p:nvPr/>
        </p:nvPicPr>
        <p:blipFill>
          <a:blip r:embed="rId6"/>
          <a:stretch>
            <a:fillRect/>
          </a:stretch>
        </p:blipFill>
        <p:spPr>
          <a:xfrm>
            <a:off x="1946365" y="310208"/>
            <a:ext cx="8348709" cy="6274741"/>
          </a:xfrm>
          <a:prstGeom prst="rect">
            <a:avLst/>
          </a:prstGeom>
        </p:spPr>
      </p:pic>
      <p:sp>
        <p:nvSpPr>
          <p:cNvPr id="5" name="ZoneTexte 10">
            <a:extLst>
              <a:ext uri="{FF2B5EF4-FFF2-40B4-BE49-F238E27FC236}">
                <a16:creationId xmlns:a16="http://schemas.microsoft.com/office/drawing/2014/main" id="{92412279-66AC-4E98-B760-B7C91B22CA0D}"/>
              </a:ext>
            </a:extLst>
          </p:cNvPr>
          <p:cNvSpPr txBox="1">
            <a:spLocks noChangeArrowheads="1"/>
          </p:cNvSpPr>
          <p:nvPr>
            <p:custDataLst>
              <p:tags r:id="rId3"/>
            </p:custDataLst>
          </p:nvPr>
        </p:nvSpPr>
        <p:spPr bwMode="auto">
          <a:xfrm>
            <a:off x="573459" y="1488078"/>
            <a:ext cx="678263" cy="459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Maîtrise Recherche</a:t>
            </a:r>
          </a:p>
        </p:txBody>
      </p:sp>
    </p:spTree>
    <p:extLst>
      <p:ext uri="{BB962C8B-B14F-4D97-AF65-F5344CB8AC3E}">
        <p14:creationId xmlns:p14="http://schemas.microsoft.com/office/powerpoint/2010/main" val="1928856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DE0ECD9E-8E9B-4907-990B-E2605DA8F375}"/>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3" name="Image 2">
            <a:extLst>
              <a:ext uri="{FF2B5EF4-FFF2-40B4-BE49-F238E27FC236}">
                <a16:creationId xmlns:a16="http://schemas.microsoft.com/office/drawing/2014/main" id="{A457F217-C10E-4270-B242-4084E590BB4B}"/>
              </a:ext>
            </a:extLst>
          </p:cNvPr>
          <p:cNvPicPr>
            <a:picLocks noChangeAspect="1"/>
          </p:cNvPicPr>
          <p:nvPr/>
        </p:nvPicPr>
        <p:blipFill>
          <a:blip r:embed="rId6"/>
          <a:stretch>
            <a:fillRect/>
          </a:stretch>
        </p:blipFill>
        <p:spPr>
          <a:xfrm>
            <a:off x="2275504" y="318584"/>
            <a:ext cx="7640992" cy="6220831"/>
          </a:xfrm>
          <a:prstGeom prst="rect">
            <a:avLst/>
          </a:prstGeom>
        </p:spPr>
      </p:pic>
      <p:sp>
        <p:nvSpPr>
          <p:cNvPr id="5" name="ZoneTexte 10">
            <a:extLst>
              <a:ext uri="{FF2B5EF4-FFF2-40B4-BE49-F238E27FC236}">
                <a16:creationId xmlns:a16="http://schemas.microsoft.com/office/drawing/2014/main" id="{E5850467-636A-4B96-96D4-4C53F8001624}"/>
              </a:ext>
            </a:extLst>
          </p:cNvPr>
          <p:cNvSpPr txBox="1">
            <a:spLocks noChangeArrowheads="1"/>
          </p:cNvSpPr>
          <p:nvPr>
            <p:custDataLst>
              <p:tags r:id="rId3"/>
            </p:custDataLst>
          </p:nvPr>
        </p:nvSpPr>
        <p:spPr bwMode="auto">
          <a:xfrm>
            <a:off x="573459" y="1488078"/>
            <a:ext cx="678263" cy="459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Doctorat</a:t>
            </a:r>
          </a:p>
        </p:txBody>
      </p:sp>
    </p:spTree>
    <p:extLst>
      <p:ext uri="{BB962C8B-B14F-4D97-AF65-F5344CB8AC3E}">
        <p14:creationId xmlns:p14="http://schemas.microsoft.com/office/powerpoint/2010/main" val="2827640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4582" name="ZoneTexte 11">
            <a:extLst>
              <a:ext uri="{FF2B5EF4-FFF2-40B4-BE49-F238E27FC236}">
                <a16:creationId xmlns:a16="http://schemas.microsoft.com/office/drawing/2014/main" id="{791602C6-627A-4749-983C-5D3FF933D988}"/>
              </a:ext>
            </a:extLst>
          </p:cNvPr>
          <p:cNvSpPr txBox="1">
            <a:spLocks noChangeArrowheads="1"/>
          </p:cNvSpPr>
          <p:nvPr>
            <p:custDataLst>
              <p:tags r:id="rId2"/>
            </p:custDataLst>
          </p:nvPr>
        </p:nvSpPr>
        <p:spPr bwMode="auto">
          <a:xfrm>
            <a:off x="649287" y="2253196"/>
            <a:ext cx="733576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CA" sz="1800" dirty="0">
                <a:latin typeface="Arial" panose="020B0604020202020204" pitchFamily="34" charset="0"/>
                <a:cs typeface="Arial" panose="020B0604020202020204" pitchFamily="34" charset="0"/>
              </a:rPr>
              <a:t>Par Daniel Paquette</a:t>
            </a:r>
          </a:p>
          <a:p>
            <a:pPr eaLnBrk="1" hangingPunct="1">
              <a:lnSpc>
                <a:spcPct val="100000"/>
              </a:lnSpc>
              <a:spcBef>
                <a:spcPct val="0"/>
              </a:spcBef>
              <a:buNone/>
            </a:pPr>
            <a:endParaRPr lang="fr-CA" sz="18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1800" dirty="0">
                <a:latin typeface="Arial" panose="020B0604020202020204" pitchFamily="34" charset="0"/>
                <a:cs typeface="Arial" panose="020B0604020202020204" pitchFamily="34" charset="0"/>
              </a:rPr>
              <a:t>Le cours vise à </a:t>
            </a:r>
            <a:r>
              <a:rPr lang="fr-CA" sz="1800" b="1" dirty="0">
                <a:solidFill>
                  <a:srgbClr val="F04E24"/>
                </a:solidFill>
                <a:latin typeface="Arial" panose="020B0604020202020204" pitchFamily="34" charset="0"/>
                <a:cs typeface="Arial" panose="020B0604020202020204" pitchFamily="34" charset="0"/>
              </a:rPr>
              <a:t>comprendre le comportement humain à la lumière de l’évolution biologique</a:t>
            </a:r>
            <a:r>
              <a:rPr lang="fr-CA" sz="1800" dirty="0">
                <a:solidFill>
                  <a:srgbClr val="F04E24"/>
                </a:solidFill>
                <a:latin typeface="Arial" panose="020B0604020202020204" pitchFamily="34" charset="0"/>
                <a:cs typeface="Arial" panose="020B0604020202020204" pitchFamily="34" charset="0"/>
              </a:rPr>
              <a:t> </a:t>
            </a:r>
            <a:r>
              <a:rPr lang="fr-CA" sz="1800" dirty="0">
                <a:latin typeface="Arial" panose="020B0604020202020204" pitchFamily="34" charset="0"/>
                <a:cs typeface="Arial" panose="020B0604020202020204" pitchFamily="34" charset="0"/>
              </a:rPr>
              <a:t>afin de mieux intervenir auprès des individus ayant des problèmes d’adaptation à leur environnement social et physique. </a:t>
            </a:r>
          </a:p>
          <a:p>
            <a:pPr eaLnBrk="1" hangingPunct="1">
              <a:lnSpc>
                <a:spcPct val="100000"/>
              </a:lnSpc>
              <a:spcBef>
                <a:spcPct val="0"/>
              </a:spcBef>
              <a:buNone/>
            </a:pPr>
            <a:endParaRPr lang="fr-CA" sz="18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1800" dirty="0">
                <a:latin typeface="Arial" panose="020B0604020202020204" pitchFamily="34" charset="0"/>
                <a:cs typeface="Arial" panose="020B0604020202020204" pitchFamily="34" charset="0"/>
              </a:rPr>
              <a:t>Chaque semaine, un thème différent est discuté en classe à partir de la lecture de deux textes. </a:t>
            </a:r>
            <a:r>
              <a:rPr lang="fr-CA" sz="1800" b="1" dirty="0">
                <a:solidFill>
                  <a:srgbClr val="F04E24"/>
                </a:solidFill>
                <a:latin typeface="Arial" panose="020B0604020202020204" pitchFamily="34" charset="0"/>
                <a:cs typeface="Arial" panose="020B0604020202020204" pitchFamily="34" charset="0"/>
              </a:rPr>
              <a:t>Les thèmes sont variables : l’agression, l’attachement, la maltraitance, l’anorexie, la psychopathie, etc. </a:t>
            </a:r>
          </a:p>
          <a:p>
            <a:pPr eaLnBrk="1" hangingPunct="1">
              <a:lnSpc>
                <a:spcPct val="100000"/>
              </a:lnSpc>
              <a:spcBef>
                <a:spcPct val="0"/>
              </a:spcBef>
              <a:buNone/>
            </a:pPr>
            <a:endParaRPr lang="fr-CA" sz="18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1800" dirty="0">
                <a:latin typeface="Arial" panose="020B0604020202020204" pitchFamily="34" charset="0"/>
                <a:cs typeface="Arial" panose="020B0604020202020204" pitchFamily="34" charset="0"/>
              </a:rPr>
              <a:t>Les étudiants ont à faire un travail de session sur le comportement de leur choix (dépression, jalousie, infanticide, autisme, violence conjugale, délinquance, etc.).</a:t>
            </a:r>
          </a:p>
        </p:txBody>
      </p:sp>
      <p:sp>
        <p:nvSpPr>
          <p:cNvPr id="8" name="Rectangle 7">
            <a:extLst>
              <a:ext uri="{FF2B5EF4-FFF2-40B4-BE49-F238E27FC236}">
                <a16:creationId xmlns:a16="http://schemas.microsoft.com/office/drawing/2014/main" id="{ED6143DB-DDD2-4376-9018-E294C1AAF3FA}"/>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4"/>
            </p:custDataLst>
          </p:nvPr>
        </p:nvSpPr>
        <p:spPr bwMode="auto">
          <a:xfrm>
            <a:off x="1536191" y="704850"/>
            <a:ext cx="9245223"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PSE 6301 Perspectives évolutionnistes avancées</a:t>
            </a:r>
          </a:p>
        </p:txBody>
      </p:sp>
      <p:pic>
        <p:nvPicPr>
          <p:cNvPr id="11" name="Image 10">
            <a:extLst>
              <a:ext uri="{FF2B5EF4-FFF2-40B4-BE49-F238E27FC236}">
                <a16:creationId xmlns:a16="http://schemas.microsoft.com/office/drawing/2014/main" id="{321424C3-ADC2-42B2-8D4F-0A6060158A9C}"/>
              </a:ext>
            </a:extLst>
          </p:cNvPr>
          <p:cNvPicPr>
            <a:picLocks noChangeAspect="1"/>
          </p:cNvPicPr>
          <p:nvPr/>
        </p:nvPicPr>
        <p:blipFill>
          <a:blip r:embed="rId7"/>
          <a:stretch>
            <a:fillRect/>
          </a:stretch>
        </p:blipFill>
        <p:spPr>
          <a:xfrm>
            <a:off x="8343974" y="2681373"/>
            <a:ext cx="3198739" cy="2128615"/>
          </a:xfrm>
          <a:prstGeom prst="rect">
            <a:avLst/>
          </a:prstGeom>
        </p:spPr>
      </p:pic>
    </p:spTree>
    <p:extLst>
      <p:ext uri="{BB962C8B-B14F-4D97-AF65-F5344CB8AC3E}">
        <p14:creationId xmlns:p14="http://schemas.microsoft.com/office/powerpoint/2010/main" val="4204398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n>
                <a:solidFill>
                  <a:srgbClr val="024244"/>
                </a:solidFill>
              </a:ln>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930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Les stages</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4" name="Rectangle 3">
            <a:extLst>
              <a:ext uri="{FF2B5EF4-FFF2-40B4-BE49-F238E27FC236}">
                <a16:creationId xmlns:a16="http://schemas.microsoft.com/office/drawing/2014/main" id="{2B2DA1D7-B7CA-4657-960C-27D7807ADF09}"/>
              </a:ext>
            </a:extLst>
          </p:cNvPr>
          <p:cNvSpPr/>
          <p:nvPr/>
        </p:nvSpPr>
        <p:spPr>
          <a:xfrm>
            <a:off x="7874338" y="2923848"/>
            <a:ext cx="3858750" cy="400110"/>
          </a:xfrm>
          <a:prstGeom prst="rect">
            <a:avLst/>
          </a:prstGeom>
        </p:spPr>
        <p:txBody>
          <a:bodyPr wrap="none">
            <a:spAutoFit/>
          </a:bodyPr>
          <a:lstStyle/>
          <a:p>
            <a:pPr algn="ctr" eaLnBrk="1" fontAlgn="auto" hangingPunct="1">
              <a:spcBef>
                <a:spcPts val="0"/>
              </a:spcBef>
              <a:spcAft>
                <a:spcPts val="0"/>
              </a:spcAft>
              <a:defRPr/>
            </a:pPr>
            <a:r>
              <a:rPr lang="fr-CA" sz="2000" dirty="0">
                <a:solidFill>
                  <a:schemeClr val="bg1"/>
                </a:solidFill>
                <a:latin typeface="Arial" panose="020B0604020202020204" pitchFamily="34" charset="0"/>
                <a:cs typeface="Arial" panose="020B0604020202020204" pitchFamily="34" charset="0"/>
              </a:rPr>
              <a:t>Pour les personnes à la maîtrise</a:t>
            </a:r>
            <a:endParaRPr lang="fr-FR" sz="2000" dirty="0">
              <a:ln>
                <a:solidFill>
                  <a:srgbClr val="024244"/>
                </a:solid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807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09DD00-7242-4746-A40F-1027CAED181A}"/>
              </a:ext>
            </a:extLst>
          </p:cNvPr>
          <p:cNvPicPr>
            <a:picLocks noChangeAspect="1"/>
          </p:cNvPicPr>
          <p:nvPr/>
        </p:nvPicPr>
        <p:blipFill rotWithShape="1">
          <a:blip r:embed="rId3"/>
          <a:srcRect b="44952"/>
          <a:stretch/>
        </p:blipFill>
        <p:spPr>
          <a:xfrm>
            <a:off x="272707" y="1175658"/>
            <a:ext cx="11646585" cy="3879668"/>
          </a:xfrm>
          <a:prstGeom prst="rect">
            <a:avLst/>
          </a:prstGeom>
        </p:spPr>
      </p:pic>
    </p:spTree>
    <p:extLst>
      <p:ext uri="{BB962C8B-B14F-4D97-AF65-F5344CB8AC3E}">
        <p14:creationId xmlns:p14="http://schemas.microsoft.com/office/powerpoint/2010/main" val="160664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1A359D-0495-4DC8-A4FE-07C92CE83DE7}"/>
              </a:ext>
            </a:extLst>
          </p:cNvPr>
          <p:cNvPicPr>
            <a:picLocks noChangeAspect="1"/>
          </p:cNvPicPr>
          <p:nvPr/>
        </p:nvPicPr>
        <p:blipFill rotWithShape="1">
          <a:blip r:embed="rId3"/>
          <a:srcRect t="54857"/>
          <a:stretch/>
        </p:blipFill>
        <p:spPr>
          <a:xfrm>
            <a:off x="47025" y="1710350"/>
            <a:ext cx="11957741" cy="3266599"/>
          </a:xfrm>
          <a:prstGeom prst="rect">
            <a:avLst/>
          </a:prstGeom>
        </p:spPr>
      </p:pic>
    </p:spTree>
    <p:extLst>
      <p:ext uri="{BB962C8B-B14F-4D97-AF65-F5344CB8AC3E}">
        <p14:creationId xmlns:p14="http://schemas.microsoft.com/office/powerpoint/2010/main" val="1997318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BFB8830-F02E-48C2-8545-2A7CEDD5C94F}"/>
              </a:ext>
            </a:extLst>
          </p:cNvPr>
          <p:cNvSpPr txBox="1"/>
          <p:nvPr>
            <p:custDataLst>
              <p:tags r:id="rId1"/>
            </p:custDataLst>
          </p:nvPr>
        </p:nvSpPr>
        <p:spPr>
          <a:xfrm>
            <a:off x="803565" y="1276353"/>
            <a:ext cx="9871524" cy="5386090"/>
          </a:xfrm>
          <a:prstGeom prst="rect">
            <a:avLst/>
          </a:prstGeom>
          <a:noFill/>
        </p:spPr>
        <p:txBody>
          <a:bodyPr numCol="1">
            <a:spAutoFit/>
          </a:bodyPr>
          <a:lstStyle/>
          <a:p>
            <a:pPr>
              <a:defRPr/>
            </a:pPr>
            <a:endParaRPr lang="fr-CA" altLang="fr-FR" sz="3600" b="1" dirty="0">
              <a:solidFill>
                <a:srgbClr val="0057AC"/>
              </a:solidFill>
              <a:latin typeface="Arial" panose="020B0604020202020204" pitchFamily="34" charset="0"/>
              <a:cs typeface="Arial" panose="020B0604020202020204" pitchFamily="34" charset="0"/>
            </a:endParaRP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Bienvenue !</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Vos personnes ressources et votre association</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Survol des cheminements par programme</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Les cours</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Les stages</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Financement, international</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Statut d’études et droits de scolarité</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Charge de travail</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Les ressources à l’UdeM</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Prochaines étapes</a:t>
            </a:r>
          </a:p>
          <a:p>
            <a:pPr marL="857250" indent="-857250">
              <a:buFont typeface="+mj-lt"/>
              <a:buAutoNum type="arabicPeriod"/>
              <a:defRPr/>
            </a:pPr>
            <a:r>
              <a:rPr lang="fr-CA" altLang="fr-FR" sz="2800" dirty="0">
                <a:latin typeface="Arial" panose="020B0604020202020204" pitchFamily="34" charset="0"/>
                <a:cs typeface="Arial" panose="020B0604020202020204" pitchFamily="34" charset="0"/>
              </a:rPr>
              <a:t>Vos questions</a:t>
            </a:r>
          </a:p>
        </p:txBody>
      </p:sp>
      <p:sp>
        <p:nvSpPr>
          <p:cNvPr id="9" name="Rectangle 8">
            <a:extLst>
              <a:ext uri="{FF2B5EF4-FFF2-40B4-BE49-F238E27FC236}">
                <a16:creationId xmlns:a16="http://schemas.microsoft.com/office/drawing/2014/main" id="{6719E2AE-1504-4952-B8EE-6D6523D6CCB6}"/>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1" name="ZoneTexte 10">
            <a:extLst>
              <a:ext uri="{FF2B5EF4-FFF2-40B4-BE49-F238E27FC236}">
                <a16:creationId xmlns:a16="http://schemas.microsoft.com/office/drawing/2014/main" id="{8063B0A2-12C4-4E2A-A3C0-D243DCA8B65C}"/>
              </a:ext>
            </a:extLst>
          </p:cNvPr>
          <p:cNvSpPr txBox="1">
            <a:spLocks noChangeArrowheads="1"/>
          </p:cNvSpPr>
          <p:nvPr>
            <p:custDataLst>
              <p:tags r:id="rId3"/>
            </p:custDataLst>
          </p:nvPr>
        </p:nvSpPr>
        <p:spPr bwMode="auto">
          <a:xfrm>
            <a:off x="1536192" y="704850"/>
            <a:ext cx="7465568" cy="6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600" b="1" dirty="0">
                <a:solidFill>
                  <a:srgbClr val="0057AC"/>
                </a:solidFill>
                <a:latin typeface="Arial" panose="020B0604020202020204" pitchFamily="34" charset="0"/>
                <a:cs typeface="Arial" panose="020B0604020202020204" pitchFamily="34" charset="0"/>
              </a:rPr>
              <a:t>Ce que nous verrons aujourd’hui</a:t>
            </a:r>
          </a:p>
        </p:txBody>
      </p:sp>
      <p:sp>
        <p:nvSpPr>
          <p:cNvPr id="2" name="Espace réservé du numéro de diapositive 1">
            <a:extLst>
              <a:ext uri="{FF2B5EF4-FFF2-40B4-BE49-F238E27FC236}">
                <a16:creationId xmlns:a16="http://schemas.microsoft.com/office/drawing/2014/main" id="{55348BD3-D241-479A-B407-C5215A6E98A2}"/>
              </a:ext>
            </a:extLst>
          </p:cNvPr>
          <p:cNvSpPr>
            <a:spLocks noGrp="1"/>
          </p:cNvSpPr>
          <p:nvPr>
            <p:ph type="sldNum" sz="quarter" idx="12"/>
          </p:nvPr>
        </p:nvSpPr>
        <p:spPr/>
        <p:txBody>
          <a:bodyPr/>
          <a:lstStyle/>
          <a:p>
            <a:pPr>
              <a:defRPr/>
            </a:pPr>
            <a:fld id="{E22EF8B7-E0BE-4A4F-BA87-CEE0D9683D21}" type="slidenum">
              <a:rPr lang="fr-FR" altLang="fr-FR" smtClean="0"/>
              <a:pPr>
                <a:defRPr/>
              </a:pPr>
              <a:t>3</a:t>
            </a:fld>
            <a:endParaRPr lang="fr-FR" alt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n>
                <a:solidFill>
                  <a:srgbClr val="024244"/>
                </a:solidFill>
              </a:ln>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930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Le financement $$$ L’international ?</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Tree>
    <p:extLst>
      <p:ext uri="{BB962C8B-B14F-4D97-AF65-F5344CB8AC3E}">
        <p14:creationId xmlns:p14="http://schemas.microsoft.com/office/powerpoint/2010/main" val="3615776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78DBC32-7806-490A-9702-65FA2A3C3CFB}"/>
              </a:ext>
            </a:extLst>
          </p:cNvPr>
          <p:cNvPicPr>
            <a:picLocks noChangeAspect="1"/>
          </p:cNvPicPr>
          <p:nvPr/>
        </p:nvPicPr>
        <p:blipFill rotWithShape="1">
          <a:blip r:embed="rId8">
            <a:extLst>
              <a:ext uri="{28A0092B-C50C-407E-A947-70E740481C1C}">
                <a14:useLocalDpi xmlns:a14="http://schemas.microsoft.com/office/drawing/2010/main" val="0"/>
              </a:ext>
            </a:extLst>
          </a:blip>
          <a:srcRect l="2430"/>
          <a:stretch/>
        </p:blipFill>
        <p:spPr>
          <a:xfrm>
            <a:off x="7210425" y="1400801"/>
            <a:ext cx="4284662" cy="4538376"/>
          </a:xfrm>
          <a:prstGeom prst="rect">
            <a:avLst/>
          </a:prstGeom>
        </p:spPr>
      </p:pic>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4582" name="ZoneTexte 11">
            <a:extLst>
              <a:ext uri="{FF2B5EF4-FFF2-40B4-BE49-F238E27FC236}">
                <a16:creationId xmlns:a16="http://schemas.microsoft.com/office/drawing/2014/main" id="{791602C6-627A-4749-983C-5D3FF933D988}"/>
              </a:ext>
            </a:extLst>
          </p:cNvPr>
          <p:cNvSpPr txBox="1">
            <a:spLocks noChangeArrowheads="1"/>
          </p:cNvSpPr>
          <p:nvPr>
            <p:custDataLst>
              <p:tags r:id="rId2"/>
            </p:custDataLst>
          </p:nvPr>
        </p:nvSpPr>
        <p:spPr bwMode="auto">
          <a:xfrm>
            <a:off x="649287" y="1630457"/>
            <a:ext cx="5814265"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hangingPunct="1">
              <a:lnSpc>
                <a:spcPct val="100000"/>
              </a:lnSpc>
              <a:spcBef>
                <a:spcPct val="0"/>
              </a:spcBef>
            </a:pPr>
            <a:r>
              <a:rPr lang="fr-CA" sz="2000" dirty="0">
                <a:latin typeface="Arial" panose="020B0604020202020204" pitchFamily="34" charset="0"/>
                <a:cs typeface="Arial" panose="020B0604020202020204" pitchFamily="34" charset="0"/>
              </a:rPr>
              <a:t>Plusieurs bourses disponibles pour les personnes inscrites à la maitrise avec mémoire et au doctorat. </a:t>
            </a:r>
          </a:p>
          <a:p>
            <a:pPr marL="342900" indent="-342900" eaLnBrk="1" hangingPunct="1">
              <a:lnSpc>
                <a:spcPct val="100000"/>
              </a:lnSpc>
              <a:spcBef>
                <a:spcPct val="0"/>
              </a:spcBef>
            </a:pPr>
            <a:endParaRPr lang="fr-CA" sz="2000" dirty="0">
              <a:latin typeface="Arial" panose="020B0604020202020204" pitchFamily="34" charset="0"/>
              <a:cs typeface="Arial" panose="020B0604020202020204" pitchFamily="34" charset="0"/>
            </a:endParaRPr>
          </a:p>
          <a:p>
            <a:pPr marL="342900" indent="-342900" eaLnBrk="1" hangingPunct="1">
              <a:lnSpc>
                <a:spcPct val="100000"/>
              </a:lnSpc>
              <a:spcBef>
                <a:spcPct val="0"/>
              </a:spcBef>
            </a:pPr>
            <a:r>
              <a:rPr lang="fr-CA" sz="2000" dirty="0">
                <a:latin typeface="Arial" panose="020B0604020202020204" pitchFamily="34" charset="0"/>
                <a:cs typeface="Arial" panose="020B0604020202020204" pitchFamily="34" charset="0"/>
              </a:rPr>
              <a:t>Aussi plusieurs bourses d’excellence remises par :</a:t>
            </a:r>
          </a:p>
          <a:p>
            <a:pPr marL="1085850" lvl="1" indent="-342900" eaLnBrk="1" hangingPunct="1">
              <a:lnSpc>
                <a:spcPct val="100000"/>
              </a:lnSpc>
              <a:spcBef>
                <a:spcPct val="0"/>
              </a:spcBef>
            </a:pPr>
            <a:r>
              <a:rPr lang="fr-CA" sz="1600" dirty="0">
                <a:latin typeface="Arial" panose="020B0604020202020204" pitchFamily="34" charset="0"/>
                <a:cs typeface="Arial" panose="020B0604020202020204" pitchFamily="34" charset="0"/>
              </a:rPr>
              <a:t>L’École de psychoéducation</a:t>
            </a:r>
          </a:p>
          <a:p>
            <a:pPr marL="1085850" lvl="1" indent="-342900" eaLnBrk="1" hangingPunct="1">
              <a:lnSpc>
                <a:spcPct val="100000"/>
              </a:lnSpc>
              <a:spcBef>
                <a:spcPct val="0"/>
              </a:spcBef>
            </a:pPr>
            <a:r>
              <a:rPr lang="fr-CA" sz="1600" dirty="0">
                <a:latin typeface="Arial" panose="020B0604020202020204" pitchFamily="34" charset="0"/>
                <a:cs typeface="Arial" panose="020B0604020202020204" pitchFamily="34" charset="0"/>
              </a:rPr>
              <a:t>La Faculté des arts et des sciences</a:t>
            </a:r>
          </a:p>
          <a:p>
            <a:pPr marL="1085850" lvl="1" indent="-342900" eaLnBrk="1" hangingPunct="1">
              <a:lnSpc>
                <a:spcPct val="100000"/>
              </a:lnSpc>
              <a:spcBef>
                <a:spcPct val="0"/>
              </a:spcBef>
            </a:pPr>
            <a:r>
              <a:rPr lang="fr-CA" sz="1600" dirty="0">
                <a:latin typeface="Arial" panose="020B0604020202020204" pitchFamily="34" charset="0"/>
                <a:cs typeface="Arial" panose="020B0604020202020204" pitchFamily="34" charset="0"/>
              </a:rPr>
              <a:t>L’Université de Montréal et ses partenaires</a:t>
            </a:r>
          </a:p>
          <a:p>
            <a:pPr marL="1085850" lvl="1" indent="-342900" eaLnBrk="1" hangingPunct="1">
              <a:lnSpc>
                <a:spcPct val="100000"/>
              </a:lnSpc>
              <a:spcBef>
                <a:spcPct val="0"/>
              </a:spcBef>
            </a:pPr>
            <a:r>
              <a:rPr lang="fr-CA" sz="1600" dirty="0">
                <a:latin typeface="Arial" panose="020B0604020202020204" pitchFamily="34" charset="0"/>
                <a:cs typeface="Arial" panose="020B0604020202020204" pitchFamily="34" charset="0"/>
              </a:rPr>
              <a:t>Les grands organismes subventionnaires</a:t>
            </a:r>
          </a:p>
          <a:p>
            <a:pPr eaLnBrk="1" hangingPunct="1">
              <a:lnSpc>
                <a:spcPct val="100000"/>
              </a:lnSpc>
              <a:spcBef>
                <a:spcPct val="0"/>
              </a:spcBef>
              <a:buNone/>
            </a:pPr>
            <a:endParaRPr lang="fr-CA" sz="20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2000" dirty="0">
                <a:latin typeface="Arial" panose="020B0604020202020204" pitchFamily="34" charset="0"/>
                <a:cs typeface="Arial" panose="020B0604020202020204" pitchFamily="34" charset="0"/>
              </a:rPr>
              <a:t>Consultez le </a:t>
            </a:r>
            <a:r>
              <a:rPr lang="fr-CA" sz="2000" dirty="0">
                <a:latin typeface="Arial" panose="020B0604020202020204" pitchFamily="34" charset="0"/>
                <a:cs typeface="Arial" panose="020B0604020202020204" pitchFamily="34" charset="0"/>
                <a:hlinkClick r:id="rId9"/>
              </a:rPr>
              <a:t>site web de l’École</a:t>
            </a:r>
            <a:r>
              <a:rPr lang="fr-CA" sz="2000" dirty="0">
                <a:latin typeface="Arial" panose="020B0604020202020204" pitchFamily="34" charset="0"/>
                <a:cs typeface="Arial" panose="020B0604020202020204" pitchFamily="34" charset="0"/>
              </a:rPr>
              <a:t> ou le </a:t>
            </a:r>
            <a:r>
              <a:rPr lang="fr-CA" sz="2000" dirty="0">
                <a:latin typeface="Arial" panose="020B0604020202020204" pitchFamily="34" charset="0"/>
                <a:cs typeface="Arial" panose="020B0604020202020204" pitchFamily="34" charset="0"/>
                <a:hlinkClick r:id="rId10"/>
              </a:rPr>
              <a:t>Répertoire des bourses</a:t>
            </a:r>
            <a:r>
              <a:rPr lang="fr-CA" sz="2000" dirty="0">
                <a:latin typeface="Arial" panose="020B0604020202020204" pitchFamily="34" charset="0"/>
                <a:cs typeface="Arial" panose="020B0604020202020204" pitchFamily="34" charset="0"/>
              </a:rPr>
              <a:t>. </a:t>
            </a:r>
          </a:p>
          <a:p>
            <a:pPr eaLnBrk="1" hangingPunct="1">
              <a:lnSpc>
                <a:spcPct val="100000"/>
              </a:lnSpc>
              <a:spcBef>
                <a:spcPct val="0"/>
              </a:spcBef>
              <a:buNone/>
            </a:pPr>
            <a:endParaRPr lang="fr-CA" altLang="fr-FR" sz="20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sz="2000" dirty="0">
                <a:latin typeface="Arial" panose="020B0604020202020204" pitchFamily="34" charset="0"/>
                <a:cs typeface="Arial" panose="020B0604020202020204" pitchFamily="34" charset="0"/>
              </a:rPr>
              <a:t>Personne contact : </a:t>
            </a:r>
            <a:r>
              <a:rPr lang="fr-CA" altLang="fr-FR" sz="2000" dirty="0">
                <a:latin typeface="Arial" panose="020B0604020202020204" pitchFamily="34" charset="0"/>
                <a:cs typeface="Arial" panose="020B0604020202020204" pitchFamily="34" charset="0"/>
                <a:hlinkClick r:id="rId11"/>
              </a:rPr>
              <a:t>Nancy Jetté</a:t>
            </a:r>
            <a:endParaRPr lang="fr-CA" altLang="fr-FR" sz="2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D6143DB-DDD2-4376-9018-E294C1AAF3FA}"/>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4"/>
            </p:custDataLst>
          </p:nvPr>
        </p:nvSpPr>
        <p:spPr bwMode="auto">
          <a:xfrm>
            <a:off x="1536191" y="704850"/>
            <a:ext cx="9069055"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Êtes-vous éligibles à des bourses?</a:t>
            </a:r>
          </a:p>
        </p:txBody>
      </p:sp>
      <p:sp>
        <p:nvSpPr>
          <p:cNvPr id="11" name="ZoneTexte 7">
            <a:extLst>
              <a:ext uri="{FF2B5EF4-FFF2-40B4-BE49-F238E27FC236}">
                <a16:creationId xmlns:a16="http://schemas.microsoft.com/office/drawing/2014/main" id="{58A722D3-CE7F-4111-8CFE-0461A3AA6053}"/>
              </a:ext>
            </a:extLst>
          </p:cNvPr>
          <p:cNvSpPr txBox="1">
            <a:spLocks noChangeArrowheads="1"/>
          </p:cNvSpPr>
          <p:nvPr>
            <p:custDataLst>
              <p:tags r:id="rId5"/>
            </p:custDataLst>
          </p:nvPr>
        </p:nvSpPr>
        <p:spPr bwMode="auto">
          <a:xfrm>
            <a:off x="6127842" y="5367876"/>
            <a:ext cx="3023348" cy="1142602"/>
          </a:xfrm>
          <a:prstGeom prst="rect">
            <a:avLst/>
          </a:prstGeom>
          <a:solidFill>
            <a:srgbClr val="FEE1DE"/>
          </a:solidFill>
          <a:ln>
            <a:noFill/>
          </a:ln>
          <a:extLst/>
        </p:spPr>
        <p:txBody>
          <a:bodyPr wrap="square" lIns="144000" tIns="72000" rIns="144000" bIns="72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0"/>
              </a:spcBef>
              <a:buNone/>
            </a:pPr>
            <a:endParaRPr lang="fr-CA" sz="1800" dirty="0">
              <a:latin typeface="Arial" panose="020B0604020202020204" pitchFamily="34" charset="0"/>
              <a:cs typeface="Arial" panose="020B0604020202020204" pitchFamily="34" charset="0"/>
            </a:endParaRPr>
          </a:p>
          <a:p>
            <a:pPr>
              <a:spcBef>
                <a:spcPts val="0"/>
              </a:spcBef>
              <a:buNone/>
            </a:pPr>
            <a:r>
              <a:rPr lang="fr-CA" sz="1800" b="1" dirty="0">
                <a:solidFill>
                  <a:srgbClr val="F04E24"/>
                </a:solidFill>
                <a:latin typeface="Arial" panose="020B0604020202020204" pitchFamily="34" charset="0"/>
                <a:cs typeface="Arial" panose="020B0604020202020204" pitchFamily="34" charset="0"/>
              </a:rPr>
              <a:t>Surveillez les périodes de mise en candidature.</a:t>
            </a:r>
          </a:p>
          <a:p>
            <a:pPr>
              <a:spcBef>
                <a:spcPts val="0"/>
              </a:spcBef>
              <a:buNone/>
            </a:pPr>
            <a:endParaRPr lang="fr-CA" sz="1800" b="1" dirty="0">
              <a:solidFill>
                <a:srgbClr val="F04E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189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2"/>
            </p:custDataLst>
          </p:nvPr>
        </p:nvSpPr>
        <p:spPr bwMode="auto">
          <a:xfrm>
            <a:off x="619125" y="1676400"/>
            <a:ext cx="5143500" cy="375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742950" indent="-457200" eaLnBrk="1" fontAlgn="auto" hangingPunct="1">
              <a:lnSpc>
                <a:spcPct val="100000"/>
              </a:lnSpc>
              <a:spcBef>
                <a:spcPct val="0"/>
              </a:spcBef>
              <a:spcAft>
                <a:spcPts val="0"/>
              </a:spcAft>
              <a:defRPr/>
            </a:pPr>
            <a:endParaRPr lang="fr-CA" sz="1800" dirty="0">
              <a:solidFill>
                <a:srgbClr val="000000"/>
              </a:solidFill>
              <a:latin typeface="Arial"/>
              <a:cs typeface="Calibri"/>
            </a:endParaRPr>
          </a:p>
          <a:p>
            <a:pPr marL="742950" indent="-457200" eaLnBrk="1" fontAlgn="auto" hangingPunct="1">
              <a:lnSpc>
                <a:spcPct val="100000"/>
              </a:lnSpc>
              <a:spcBef>
                <a:spcPct val="0"/>
              </a:spcBef>
              <a:spcAft>
                <a:spcPts val="0"/>
              </a:spcAft>
              <a:defRPr/>
            </a:pPr>
            <a:endParaRPr lang="fr-CA" sz="1800" dirty="0">
              <a:solidFill>
                <a:srgbClr val="000000"/>
              </a:solidFill>
              <a:latin typeface="Arial"/>
              <a:cs typeface="Calibri"/>
            </a:endParaRPr>
          </a:p>
          <a:p>
            <a:pPr marL="742950" indent="-457200" eaLnBrk="1" fontAlgn="auto" hangingPunct="1">
              <a:lnSpc>
                <a:spcPct val="100000"/>
              </a:lnSpc>
              <a:spcBef>
                <a:spcPct val="0"/>
              </a:spcBef>
              <a:spcAft>
                <a:spcPts val="0"/>
              </a:spcAft>
              <a:defRPr/>
            </a:pPr>
            <a:r>
              <a:rPr lang="fr-CA" sz="2000" dirty="0">
                <a:solidFill>
                  <a:srgbClr val="000000"/>
                </a:solidFill>
                <a:latin typeface="Arial"/>
                <a:cs typeface="Arial"/>
              </a:rPr>
              <a:t>Projet personnel : nous vous soutiendrons, mais c’est </a:t>
            </a:r>
            <a:r>
              <a:rPr lang="fr-CA" sz="2000" b="1" dirty="0">
                <a:solidFill>
                  <a:srgbClr val="F04E24"/>
                </a:solidFill>
                <a:latin typeface="Arial"/>
                <a:cs typeface="Arial"/>
              </a:rPr>
              <a:t>VOTRE INITIATIVE</a:t>
            </a:r>
            <a:r>
              <a:rPr lang="fr-CA" sz="2000" dirty="0">
                <a:solidFill>
                  <a:srgbClr val="000000"/>
                </a:solidFill>
                <a:latin typeface="Arial"/>
                <a:cs typeface="Calibri"/>
              </a:rPr>
              <a:t> </a:t>
            </a:r>
            <a:endParaRPr lang="fr-CA" sz="2000" dirty="0">
              <a:solidFill>
                <a:srgbClr val="000000"/>
              </a:solidFill>
              <a:cs typeface="Calibri" panose="020F0502020204030204" pitchFamily="34" charset="0"/>
            </a:endParaRPr>
          </a:p>
          <a:p>
            <a:pPr marL="742950" indent="-457200" eaLnBrk="1" fontAlgn="auto" hangingPunct="1">
              <a:lnSpc>
                <a:spcPct val="100000"/>
              </a:lnSpc>
              <a:spcBef>
                <a:spcPct val="0"/>
              </a:spcBef>
              <a:spcAft>
                <a:spcPts val="0"/>
              </a:spcAft>
              <a:defRPr/>
            </a:pPr>
            <a:r>
              <a:rPr lang="fr-CA" sz="2000" dirty="0">
                <a:solidFill>
                  <a:srgbClr val="000000"/>
                </a:solidFill>
                <a:latin typeface="Arial"/>
                <a:cs typeface="Arial"/>
              </a:rPr>
              <a:t>Cours d’été en Martinique, peut-être pour une 3</a:t>
            </a:r>
            <a:r>
              <a:rPr lang="fr-CA" sz="2000" baseline="30000" dirty="0">
                <a:solidFill>
                  <a:srgbClr val="000000"/>
                </a:solidFill>
                <a:latin typeface="Arial"/>
                <a:cs typeface="Arial"/>
              </a:rPr>
              <a:t>e</a:t>
            </a:r>
            <a:r>
              <a:rPr lang="fr-CA" sz="2000" dirty="0">
                <a:solidFill>
                  <a:srgbClr val="000000"/>
                </a:solidFill>
                <a:latin typeface="Arial"/>
                <a:cs typeface="Arial"/>
              </a:rPr>
              <a:t> année?</a:t>
            </a:r>
          </a:p>
          <a:p>
            <a:pPr marL="742950" indent="-457200" eaLnBrk="1" fontAlgn="auto" hangingPunct="1">
              <a:lnSpc>
                <a:spcPct val="100000"/>
              </a:lnSpc>
              <a:spcBef>
                <a:spcPct val="0"/>
              </a:spcBef>
              <a:spcAft>
                <a:spcPts val="0"/>
              </a:spcAft>
              <a:defRPr/>
            </a:pPr>
            <a:r>
              <a:rPr lang="fr-CA" sz="2000" dirty="0">
                <a:solidFill>
                  <a:srgbClr val="000000"/>
                </a:solidFill>
                <a:latin typeface="Arial"/>
                <a:cs typeface="Arial"/>
              </a:rPr>
              <a:t>Projets à venir au Maroc?</a:t>
            </a:r>
          </a:p>
          <a:p>
            <a:pPr marL="742950" indent="-457200" eaLnBrk="1" fontAlgn="auto" hangingPunct="1">
              <a:lnSpc>
                <a:spcPct val="100000"/>
              </a:lnSpc>
              <a:spcBef>
                <a:spcPct val="0"/>
              </a:spcBef>
              <a:spcAft>
                <a:spcPts val="0"/>
              </a:spcAft>
              <a:defRPr/>
            </a:pPr>
            <a:r>
              <a:rPr lang="fr-CA" sz="2000" dirty="0">
                <a:solidFill>
                  <a:srgbClr val="000000"/>
                </a:solidFill>
                <a:latin typeface="Arial"/>
                <a:cs typeface="Arial"/>
              </a:rPr>
              <a:t>Opportunités avec Psychoéducation sans frontières</a:t>
            </a:r>
            <a:endParaRPr lang="fr" sz="2000" dirty="0">
              <a:solidFill>
                <a:srgbClr val="000000"/>
              </a:solidFill>
              <a:latin typeface="Arial"/>
              <a:cs typeface="Arial"/>
            </a:endParaRPr>
          </a:p>
          <a:p>
            <a:pPr eaLnBrk="1" fontAlgn="auto" hangingPunct="1">
              <a:lnSpc>
                <a:spcPct val="100000"/>
              </a:lnSpc>
              <a:spcBef>
                <a:spcPct val="0"/>
              </a:spcBef>
              <a:spcAft>
                <a:spcPts val="0"/>
              </a:spcAft>
              <a:buNone/>
              <a:defRPr/>
            </a:pPr>
            <a:endParaRPr lang="fr" sz="1600" dirty="0">
              <a:latin typeface="Arial"/>
              <a:cs typeface="Calibri"/>
            </a:endParaRPr>
          </a:p>
          <a:p>
            <a:pPr marL="1028700" lvl="1" indent="-228600" eaLnBrk="1" fontAlgn="auto" hangingPunct="1">
              <a:spcAft>
                <a:spcPts val="0"/>
              </a:spcAft>
              <a:buFont typeface="Courier New,monospace"/>
              <a:buChar char="o"/>
              <a:defRPr/>
            </a:pPr>
            <a:endParaRPr lang="fr" b="1" dirty="0">
              <a:latin typeface="Arial"/>
              <a:cs typeface="Calibri"/>
            </a:endParaRPr>
          </a:p>
        </p:txBody>
      </p:sp>
      <p:sp>
        <p:nvSpPr>
          <p:cNvPr id="8" name="Rectangle 7">
            <a:extLst>
              <a:ext uri="{FF2B5EF4-FFF2-40B4-BE49-F238E27FC236}">
                <a16:creationId xmlns:a16="http://schemas.microsoft.com/office/drawing/2014/main" id="{DE0ECD9E-8E9B-4907-990B-E2605DA8F375}"/>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2533" name="ZoneTexte 10">
            <a:extLst>
              <a:ext uri="{FF2B5EF4-FFF2-40B4-BE49-F238E27FC236}">
                <a16:creationId xmlns:a16="http://schemas.microsoft.com/office/drawing/2014/main" id="{2392DAF0-B28B-FAC9-3F39-088972985DC5}"/>
              </a:ext>
            </a:extLst>
          </p:cNvPr>
          <p:cNvSpPr txBox="1">
            <a:spLocks noChangeArrowheads="1"/>
          </p:cNvSpPr>
          <p:nvPr>
            <p:custDataLst>
              <p:tags r:id="rId4"/>
            </p:custDataLst>
          </p:nvPr>
        </p:nvSpPr>
        <p:spPr bwMode="auto">
          <a:xfrm>
            <a:off x="1536700" y="704850"/>
            <a:ext cx="9815513" cy="112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 typeface="Arial" panose="020B0604020202020204" pitchFamily="34" charset="0"/>
              <a:buNone/>
            </a:pPr>
            <a:r>
              <a:rPr lang="fr-CA" altLang="fr-FR" sz="3400" b="1" dirty="0">
                <a:solidFill>
                  <a:srgbClr val="0057AC"/>
                </a:solidFill>
                <a:latin typeface="Arial" panose="020B0604020202020204" pitchFamily="34" charset="0"/>
                <a:cs typeface="Arial" panose="020B0604020202020204" pitchFamily="34" charset="0"/>
              </a:rPr>
              <a:t>Si une expérience à l’international vous interpelle…?</a:t>
            </a:r>
            <a:endParaRPr lang="fr-FR" altLang="fr-FR" dirty="0"/>
          </a:p>
        </p:txBody>
      </p:sp>
      <p:pic>
        <p:nvPicPr>
          <p:cNvPr id="3" name="Image 2">
            <a:extLst>
              <a:ext uri="{FF2B5EF4-FFF2-40B4-BE49-F238E27FC236}">
                <a16:creationId xmlns:a16="http://schemas.microsoft.com/office/drawing/2014/main" id="{07454DAF-7D36-46C8-8116-DDC20F93A22F}"/>
              </a:ext>
            </a:extLst>
          </p:cNvPr>
          <p:cNvPicPr>
            <a:picLocks noChangeAspect="1"/>
          </p:cNvPicPr>
          <p:nvPr/>
        </p:nvPicPr>
        <p:blipFill rotWithShape="1">
          <a:blip r:embed="rId7"/>
          <a:srcRect t="21142" b="24445"/>
          <a:stretch/>
        </p:blipFill>
        <p:spPr>
          <a:xfrm>
            <a:off x="5835329" y="1676400"/>
            <a:ext cx="5707384" cy="4140722"/>
          </a:xfrm>
          <a:prstGeom prst="rect">
            <a:avLst/>
          </a:prstGeom>
        </p:spPr>
      </p:pic>
    </p:spTree>
    <p:extLst>
      <p:ext uri="{BB962C8B-B14F-4D97-AF65-F5344CB8AC3E}">
        <p14:creationId xmlns:p14="http://schemas.microsoft.com/office/powerpoint/2010/main" val="1611909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2"/>
            </p:custDataLst>
          </p:nvPr>
        </p:nvSpPr>
        <p:spPr bwMode="auto">
          <a:xfrm>
            <a:off x="619125" y="1503872"/>
            <a:ext cx="1092358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fontAlgn="auto" hangingPunct="1">
              <a:lnSpc>
                <a:spcPct val="100000"/>
              </a:lnSpc>
              <a:spcBef>
                <a:spcPct val="0"/>
              </a:spcBef>
              <a:spcAft>
                <a:spcPts val="0"/>
              </a:spcAft>
              <a:defRPr/>
            </a:pPr>
            <a:r>
              <a:rPr lang="fr-CA" altLang="fr-FR" sz="2400" b="1" dirty="0">
                <a:solidFill>
                  <a:srgbClr val="0057AC"/>
                </a:solidFill>
                <a:latin typeface="Arial"/>
                <a:cs typeface="Arial"/>
              </a:rPr>
              <a:t>Bourse de mobilité du Ministère de l'éducation</a:t>
            </a:r>
            <a:endParaRPr lang="fr-CA" altLang="fr-FR" sz="2400" b="1" dirty="0">
              <a:solidFill>
                <a:srgbClr val="0057AC"/>
              </a:solidFill>
              <a:latin typeface="Arial" panose="020B0604020202020204" pitchFamily="34" charset="0"/>
              <a:cs typeface="Arial" panose="020B0604020202020204" pitchFamily="34" charset="0"/>
            </a:endParaRPr>
          </a:p>
          <a:p>
            <a:pPr marL="1085850" lvl="1" indent="-342900" eaLnBrk="1" fontAlgn="auto" hangingPunct="1">
              <a:lnSpc>
                <a:spcPct val="100000"/>
              </a:lnSpc>
              <a:spcBef>
                <a:spcPct val="0"/>
              </a:spcBef>
              <a:spcAft>
                <a:spcPts val="0"/>
              </a:spcAft>
              <a:buFont typeface="Courier New" panose="020B0604020202020204" pitchFamily="34" charset="0"/>
              <a:buChar char="o"/>
              <a:defRPr/>
            </a:pPr>
            <a:endParaRPr lang="fr-CA" altLang="fr-FR" dirty="0">
              <a:latin typeface="Arial"/>
              <a:cs typeface="Arial"/>
            </a:endParaRPr>
          </a:p>
          <a:p>
            <a:pPr marL="1085850" lvl="1" indent="-342900" eaLnBrk="1" fontAlgn="auto" hangingPunct="1">
              <a:lnSpc>
                <a:spcPct val="100000"/>
              </a:lnSpc>
              <a:spcBef>
                <a:spcPct val="0"/>
              </a:spcBef>
              <a:spcAft>
                <a:spcPts val="0"/>
              </a:spcAft>
              <a:buFont typeface="Courier New" panose="020B0604020202020204" pitchFamily="34" charset="0"/>
              <a:buChar char="o"/>
              <a:defRPr/>
            </a:pPr>
            <a:r>
              <a:rPr lang="fr-CA" altLang="fr-FR" dirty="0">
                <a:latin typeface="Arial"/>
                <a:cs typeface="Arial"/>
              </a:rPr>
              <a:t>Critères:</a:t>
            </a:r>
            <a:endParaRPr lang="fr-CA" dirty="0"/>
          </a:p>
          <a:p>
            <a:pPr marL="1485900" lvl="2" indent="-342900" eaLnBrk="1" fontAlgn="auto" hangingPunct="1">
              <a:lnSpc>
                <a:spcPct val="100000"/>
              </a:lnSpc>
              <a:spcBef>
                <a:spcPct val="0"/>
              </a:spcBef>
              <a:spcAft>
                <a:spcPts val="0"/>
              </a:spcAft>
              <a:defRPr/>
            </a:pPr>
            <a:r>
              <a:rPr lang="fr-CA" dirty="0">
                <a:latin typeface="Arial"/>
                <a:cs typeface="Calibri"/>
              </a:rPr>
              <a:t>Avoir une </a:t>
            </a:r>
            <a:r>
              <a:rPr lang="fr-CA" b="1" dirty="0">
                <a:latin typeface="Arial"/>
                <a:cs typeface="Calibri"/>
              </a:rPr>
              <a:t>moyenne égale ou supérieure à 3,2</a:t>
            </a:r>
            <a:r>
              <a:rPr lang="fr-CA" dirty="0">
                <a:latin typeface="Arial"/>
                <a:cs typeface="Calibri"/>
              </a:rPr>
              <a:t> lors du dépôt du dossier </a:t>
            </a:r>
          </a:p>
          <a:p>
            <a:pPr marL="1485900" lvl="2" indent="-342900" eaLnBrk="1" fontAlgn="auto" hangingPunct="1">
              <a:lnSpc>
                <a:spcPct val="100000"/>
              </a:lnSpc>
              <a:spcBef>
                <a:spcPct val="0"/>
              </a:spcBef>
              <a:spcAft>
                <a:spcPts val="0"/>
              </a:spcAft>
              <a:defRPr/>
            </a:pPr>
            <a:r>
              <a:rPr lang="fr-CA" dirty="0">
                <a:solidFill>
                  <a:srgbClr val="000000"/>
                </a:solidFill>
                <a:latin typeface="Arial"/>
                <a:cs typeface="Calibri"/>
              </a:rPr>
              <a:t>Autres critères (temps plein, type de stage, crédits par mois, etc.) sont validés</a:t>
            </a:r>
            <a:endParaRPr lang="fr-CA" dirty="0">
              <a:solidFill>
                <a:srgbClr val="000000"/>
              </a:solidFill>
              <a:cs typeface="Calibri" panose="020F0502020204030204" pitchFamily="34" charset="0"/>
            </a:endParaRPr>
          </a:p>
          <a:p>
            <a:pPr lvl="2" indent="0" eaLnBrk="1" fontAlgn="auto" hangingPunct="1">
              <a:lnSpc>
                <a:spcPct val="100000"/>
              </a:lnSpc>
              <a:spcBef>
                <a:spcPct val="0"/>
              </a:spcBef>
              <a:spcAft>
                <a:spcPts val="0"/>
              </a:spcAft>
              <a:buFont typeface="Arial" panose="020B0604020202020204" pitchFamily="34" charset="0"/>
              <a:buNone/>
              <a:defRPr/>
            </a:pPr>
            <a:endParaRPr lang="fr-CA" sz="2400" dirty="0">
              <a:solidFill>
                <a:srgbClr val="000000"/>
              </a:solidFill>
              <a:latin typeface="Arial"/>
              <a:cs typeface="Arial"/>
            </a:endParaRPr>
          </a:p>
          <a:p>
            <a:pPr marL="1028700" lvl="1" eaLnBrk="1" fontAlgn="auto" hangingPunct="1">
              <a:lnSpc>
                <a:spcPct val="100000"/>
              </a:lnSpc>
              <a:spcBef>
                <a:spcPct val="0"/>
              </a:spcBef>
              <a:spcAft>
                <a:spcPts val="0"/>
              </a:spcAft>
              <a:buFont typeface="Courier New" panose="020B0604020202020204" pitchFamily="34" charset="0"/>
              <a:buChar char="o"/>
              <a:defRPr/>
            </a:pPr>
            <a:r>
              <a:rPr lang="fr-CA" dirty="0">
                <a:solidFill>
                  <a:srgbClr val="000000"/>
                </a:solidFill>
                <a:latin typeface="Arial"/>
                <a:cs typeface="Arial"/>
              </a:rPr>
              <a:t>Financement</a:t>
            </a:r>
            <a:r>
              <a:rPr lang="fr-CA" dirty="0">
                <a:latin typeface="Arial"/>
                <a:cs typeface="Arial"/>
              </a:rPr>
              <a:t> accordé</a:t>
            </a:r>
            <a:r>
              <a:rPr lang="fr-CA" dirty="0">
                <a:solidFill>
                  <a:srgbClr val="000000"/>
                </a:solidFill>
                <a:latin typeface="Arial"/>
                <a:cs typeface="Calibri"/>
              </a:rPr>
              <a:t> </a:t>
            </a:r>
            <a:endParaRPr lang="fr-CA" dirty="0">
              <a:solidFill>
                <a:srgbClr val="000000"/>
              </a:solidFill>
              <a:cs typeface="Calibri" panose="020F0502020204030204" pitchFamily="34" charset="0"/>
            </a:endParaRPr>
          </a:p>
          <a:p>
            <a:pPr marL="1485900" lvl="2" indent="-342900" eaLnBrk="1" fontAlgn="auto" hangingPunct="1">
              <a:lnSpc>
                <a:spcPct val="100000"/>
              </a:lnSpc>
              <a:spcBef>
                <a:spcPct val="0"/>
              </a:spcBef>
              <a:spcAft>
                <a:spcPts val="0"/>
              </a:spcAft>
              <a:defRPr/>
            </a:pPr>
            <a:r>
              <a:rPr lang="fr-CA" dirty="0">
                <a:solidFill>
                  <a:srgbClr val="000000"/>
                </a:solidFill>
                <a:latin typeface="Arial"/>
                <a:cs typeface="Calibri"/>
              </a:rPr>
              <a:t>Pour séjour de plus de 60 jours : </a:t>
            </a:r>
            <a:r>
              <a:rPr lang="fr-CA" b="1" dirty="0">
                <a:solidFill>
                  <a:srgbClr val="000000"/>
                </a:solidFill>
                <a:latin typeface="Arial"/>
                <a:cs typeface="Calibri"/>
              </a:rPr>
              <a:t>1200$ pour le premier mois + 30$ par jour </a:t>
            </a:r>
            <a:r>
              <a:rPr lang="fr-CA" dirty="0">
                <a:solidFill>
                  <a:srgbClr val="000000"/>
                </a:solidFill>
                <a:latin typeface="Arial"/>
                <a:cs typeface="Calibri"/>
              </a:rPr>
              <a:t>suppl.</a:t>
            </a:r>
            <a:endParaRPr lang="fr-CA" dirty="0">
              <a:cs typeface="Calibri" panose="020F0502020204030204" pitchFamily="34" charset="0"/>
            </a:endParaRPr>
          </a:p>
          <a:p>
            <a:pPr marL="1485900" lvl="2" indent="-342900" eaLnBrk="1" fontAlgn="auto" hangingPunct="1">
              <a:lnSpc>
                <a:spcPct val="100000"/>
              </a:lnSpc>
              <a:spcBef>
                <a:spcPct val="0"/>
              </a:spcBef>
              <a:spcAft>
                <a:spcPts val="0"/>
              </a:spcAft>
              <a:defRPr/>
            </a:pPr>
            <a:r>
              <a:rPr lang="fr-CA" dirty="0">
                <a:solidFill>
                  <a:srgbClr val="000000"/>
                </a:solidFill>
                <a:latin typeface="Arial"/>
                <a:cs typeface="Arial"/>
              </a:rPr>
              <a:t>Séjour fractionné : la période de pause entre deux activités n'est pas comptabilisée dans le calcul de la bourse. </a:t>
            </a:r>
            <a:endParaRPr lang="fr-CA" dirty="0">
              <a:cs typeface="Calibri" panose="020F0502020204030204" pitchFamily="34" charset="0"/>
            </a:endParaRPr>
          </a:p>
          <a:p>
            <a:pPr lvl="2" indent="0" eaLnBrk="1" fontAlgn="auto" hangingPunct="1">
              <a:lnSpc>
                <a:spcPct val="100000"/>
              </a:lnSpc>
              <a:spcBef>
                <a:spcPct val="0"/>
              </a:spcBef>
              <a:spcAft>
                <a:spcPts val="0"/>
              </a:spcAft>
              <a:buFont typeface="Arial" panose="020B0604020202020204" pitchFamily="34" charset="0"/>
              <a:buNone/>
              <a:defRPr/>
            </a:pPr>
            <a:endParaRPr lang="fr-CA" dirty="0">
              <a:latin typeface="Arial"/>
              <a:cs typeface="Arial"/>
            </a:endParaRPr>
          </a:p>
          <a:p>
            <a:pPr marL="1028700" lvl="1" indent="-228600" eaLnBrk="1" fontAlgn="auto" hangingPunct="1">
              <a:spcAft>
                <a:spcPts val="0"/>
              </a:spcAft>
              <a:buFont typeface="Courier New"/>
              <a:buChar char="o"/>
              <a:defRPr/>
            </a:pPr>
            <a:r>
              <a:rPr lang="fr" dirty="0">
                <a:solidFill>
                  <a:srgbClr val="000000"/>
                </a:solidFill>
                <a:latin typeface="Arial"/>
                <a:cs typeface="Arial"/>
              </a:rPr>
              <a:t>Date limite dépôt</a:t>
            </a:r>
          </a:p>
          <a:p>
            <a:pPr marL="1428750" lvl="2" eaLnBrk="1" fontAlgn="auto" hangingPunct="1">
              <a:spcAft>
                <a:spcPts val="0"/>
              </a:spcAft>
              <a:buFont typeface="Arial"/>
              <a:buChar char="•"/>
              <a:defRPr/>
            </a:pPr>
            <a:r>
              <a:rPr lang="fr" dirty="0">
                <a:solidFill>
                  <a:srgbClr val="000000"/>
                </a:solidFill>
                <a:latin typeface="Arial"/>
                <a:cs typeface="Arial"/>
              </a:rPr>
              <a:t>Au moins </a:t>
            </a:r>
            <a:r>
              <a:rPr lang="fr" b="1" dirty="0">
                <a:solidFill>
                  <a:srgbClr val="000000"/>
                </a:solidFill>
                <a:latin typeface="Arial"/>
                <a:cs typeface="Arial"/>
              </a:rPr>
              <a:t>5 semaines avant le départ </a:t>
            </a:r>
          </a:p>
        </p:txBody>
      </p:sp>
      <p:sp>
        <p:nvSpPr>
          <p:cNvPr id="8" name="Rectangle 7">
            <a:extLst>
              <a:ext uri="{FF2B5EF4-FFF2-40B4-BE49-F238E27FC236}">
                <a16:creationId xmlns:a16="http://schemas.microsoft.com/office/drawing/2014/main" id="{DE0ECD9E-8E9B-4907-990B-E2605DA8F375}"/>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0485" name="ZoneTexte 10">
            <a:extLst>
              <a:ext uri="{FF2B5EF4-FFF2-40B4-BE49-F238E27FC236}">
                <a16:creationId xmlns:a16="http://schemas.microsoft.com/office/drawing/2014/main" id="{FB8A4BDE-326D-2261-B915-6F4FD91DEF0D}"/>
              </a:ext>
            </a:extLst>
          </p:cNvPr>
          <p:cNvSpPr txBox="1">
            <a:spLocks noChangeArrowheads="1"/>
          </p:cNvSpPr>
          <p:nvPr>
            <p:custDataLst>
              <p:tags r:id="rId4"/>
            </p:custDataLst>
          </p:nvPr>
        </p:nvSpPr>
        <p:spPr bwMode="auto">
          <a:xfrm>
            <a:off x="1536700" y="704850"/>
            <a:ext cx="98155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 typeface="Arial" panose="020B0604020202020204" pitchFamily="34" charset="0"/>
              <a:buNone/>
            </a:pPr>
            <a:r>
              <a:rPr lang="fr-CA" altLang="fr-FR" sz="3400" b="1">
                <a:solidFill>
                  <a:srgbClr val="0057AC"/>
                </a:solidFill>
                <a:latin typeface="Arial" panose="020B0604020202020204" pitchFamily="34" charset="0"/>
                <a:cs typeface="Arial" panose="020B0604020202020204" pitchFamily="34" charset="0"/>
              </a:rPr>
              <a:t>Les sources de financement</a:t>
            </a:r>
            <a:endParaRPr lang="fr-FR" altLang="fr-FR"/>
          </a:p>
        </p:txBody>
      </p:sp>
      <p:pic>
        <p:nvPicPr>
          <p:cNvPr id="20487" name="Image 2" descr="Tirelire Jouet Enfant Tirelire Grand : Tirelire Argent Économisez De  L'argent Décoration Tirelire Avec Corps En Caoutchouc Souple Mignon Cochon  Tirelire Maison - Piggy Bank Indestructible Tirelire Rose : Amazon.com.be:  Cuisine et">
            <a:extLst>
              <a:ext uri="{FF2B5EF4-FFF2-40B4-BE49-F238E27FC236}">
                <a16:creationId xmlns:a16="http://schemas.microsoft.com/office/drawing/2014/main" id="{50726878-4927-0B10-189E-A290622C66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1975" y="-1588"/>
            <a:ext cx="2735263"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19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2"/>
            </p:custDataLst>
          </p:nvPr>
        </p:nvSpPr>
        <p:spPr bwMode="auto">
          <a:xfrm>
            <a:off x="619125" y="1676400"/>
            <a:ext cx="10923588"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indent="0" eaLnBrk="1" fontAlgn="auto" hangingPunct="1">
              <a:lnSpc>
                <a:spcPct val="100000"/>
              </a:lnSpc>
              <a:spcBef>
                <a:spcPct val="0"/>
              </a:spcBef>
              <a:spcAft>
                <a:spcPts val="0"/>
              </a:spcAft>
              <a:buFont typeface="Arial" panose="020B0604020202020204" pitchFamily="34" charset="0"/>
              <a:buNone/>
              <a:defRPr/>
            </a:pPr>
            <a:endParaRPr lang="fr-CA" altLang="fr-FR" sz="1800" dirty="0">
              <a:solidFill>
                <a:srgbClr val="000000"/>
              </a:solidFill>
              <a:latin typeface="Arial"/>
              <a:cs typeface="Calibri"/>
            </a:endParaRPr>
          </a:p>
          <a:p>
            <a:pPr marL="342900" indent="-342900" eaLnBrk="1" fontAlgn="auto" hangingPunct="1">
              <a:lnSpc>
                <a:spcPct val="100000"/>
              </a:lnSpc>
              <a:spcBef>
                <a:spcPct val="0"/>
              </a:spcBef>
              <a:spcAft>
                <a:spcPts val="0"/>
              </a:spcAft>
              <a:defRPr/>
            </a:pPr>
            <a:r>
              <a:rPr lang="fr" sz="2400" b="1" dirty="0">
                <a:solidFill>
                  <a:srgbClr val="0057AC"/>
                </a:solidFill>
                <a:latin typeface="Arial"/>
                <a:cs typeface="Arial"/>
              </a:rPr>
              <a:t>Offices jeunesse internationaux du Québec (LOJIQ)</a:t>
            </a:r>
            <a:endParaRPr lang="fr-CA" altLang="fr-FR" sz="2400" b="1" dirty="0">
              <a:solidFill>
                <a:srgbClr val="0057AC"/>
              </a:solidFill>
              <a:latin typeface="Arial"/>
              <a:cs typeface="Arial"/>
            </a:endParaRPr>
          </a:p>
          <a:p>
            <a:pPr lvl="1" indent="0" eaLnBrk="1" fontAlgn="auto" hangingPunct="1">
              <a:spcAft>
                <a:spcPts val="0"/>
              </a:spcAft>
              <a:buFont typeface="Arial" panose="020B0604020202020204" pitchFamily="34" charset="0"/>
              <a:buNone/>
              <a:defRPr/>
            </a:pPr>
            <a:endParaRPr lang="fr" b="1" dirty="0">
              <a:latin typeface="Arial"/>
              <a:cs typeface="Arial"/>
            </a:endParaRPr>
          </a:p>
          <a:p>
            <a:pPr lvl="1" indent="0" eaLnBrk="1" fontAlgn="auto" hangingPunct="1">
              <a:spcAft>
                <a:spcPts val="0"/>
              </a:spcAft>
              <a:buFont typeface="Arial" panose="020B0604020202020204" pitchFamily="34" charset="0"/>
              <a:buNone/>
              <a:defRPr/>
            </a:pPr>
            <a:r>
              <a:rPr lang="fr" sz="2000" dirty="0">
                <a:latin typeface="Arial"/>
                <a:cs typeface="Calibri"/>
                <a:hlinkClick r:id="rId7"/>
              </a:rPr>
              <a:t>https://www.lojiq.org/soutien-financier/</a:t>
            </a:r>
            <a:r>
              <a:rPr lang="fr" sz="2000" dirty="0">
                <a:latin typeface="Arial"/>
                <a:cs typeface="Calibri"/>
              </a:rPr>
              <a:t> </a:t>
            </a:r>
            <a:endParaRPr lang="fr-CA" sz="2000" b="1" dirty="0">
              <a:latin typeface="Arial"/>
              <a:cs typeface="Arial"/>
            </a:endParaRPr>
          </a:p>
          <a:p>
            <a:pPr lvl="1" indent="0" eaLnBrk="1" fontAlgn="auto" hangingPunct="1">
              <a:spcAft>
                <a:spcPts val="0"/>
              </a:spcAft>
              <a:buFont typeface="Arial" panose="020B0604020202020204" pitchFamily="34" charset="0"/>
              <a:buNone/>
              <a:defRPr/>
            </a:pPr>
            <a:endParaRPr lang="fr" sz="2000" dirty="0">
              <a:latin typeface="Arial"/>
              <a:cs typeface="Calibri"/>
            </a:endParaRPr>
          </a:p>
          <a:p>
            <a:pPr marL="1028700" lvl="1" eaLnBrk="1" fontAlgn="auto" hangingPunct="1">
              <a:spcAft>
                <a:spcPts val="0"/>
              </a:spcAft>
              <a:buFont typeface="Courier New"/>
              <a:buChar char="o"/>
              <a:defRPr/>
            </a:pPr>
            <a:r>
              <a:rPr lang="fr-CA" dirty="0">
                <a:latin typeface="Arial"/>
                <a:cs typeface="Calibri"/>
              </a:rPr>
              <a:t>Exemples de soutien selon la région du monde</a:t>
            </a:r>
            <a:r>
              <a:rPr lang="fr" dirty="0">
                <a:latin typeface="Arial"/>
                <a:cs typeface="Calibri"/>
              </a:rPr>
              <a:t> :</a:t>
            </a:r>
            <a:endParaRPr lang="fr" sz="1600" dirty="0">
              <a:latin typeface="Arial"/>
              <a:cs typeface="Calibri"/>
            </a:endParaRPr>
          </a:p>
          <a:p>
            <a:pPr marL="1428750" lvl="2" eaLnBrk="1" fontAlgn="auto" hangingPunct="1">
              <a:spcAft>
                <a:spcPts val="0"/>
              </a:spcAft>
              <a:buFont typeface="Arial"/>
              <a:buChar char="•"/>
              <a:defRPr/>
            </a:pPr>
            <a:r>
              <a:rPr lang="fr" sz="1600" b="1" dirty="0">
                <a:latin typeface="Arial"/>
                <a:cs typeface="Calibri"/>
              </a:rPr>
              <a:t>Europe (France incluant Martinique) et Afrique du Nord </a:t>
            </a:r>
            <a:r>
              <a:rPr lang="fr" sz="1600" dirty="0">
                <a:latin typeface="Arial"/>
                <a:cs typeface="Calibri"/>
              </a:rPr>
              <a:t>:  </a:t>
            </a:r>
            <a:r>
              <a:rPr lang="fr" sz="1600" b="1" dirty="0">
                <a:latin typeface="Arial"/>
                <a:cs typeface="Calibri"/>
              </a:rPr>
              <a:t>800 $</a:t>
            </a:r>
            <a:endParaRPr lang="fr" dirty="0">
              <a:latin typeface="Arial"/>
              <a:cs typeface="Calibri"/>
            </a:endParaRPr>
          </a:p>
          <a:p>
            <a:pPr marL="1428750" lvl="2" eaLnBrk="1" fontAlgn="auto" hangingPunct="1">
              <a:spcAft>
                <a:spcPts val="0"/>
              </a:spcAft>
              <a:buFont typeface="Arial"/>
              <a:buChar char="•"/>
              <a:defRPr/>
            </a:pPr>
            <a:r>
              <a:rPr lang="fr" sz="1600" b="1" dirty="0">
                <a:latin typeface="Arial"/>
                <a:cs typeface="Calibri"/>
              </a:rPr>
              <a:t>Afrique de l’Est, de l’Ouest (Côte-d'Ivoire) et du Sud : </a:t>
            </a:r>
            <a:r>
              <a:rPr lang="fr" sz="1600" dirty="0">
                <a:latin typeface="Arial"/>
                <a:cs typeface="Calibri"/>
              </a:rPr>
              <a:t>de </a:t>
            </a:r>
            <a:r>
              <a:rPr lang="fr" sz="1600" b="1" dirty="0">
                <a:latin typeface="Arial"/>
                <a:cs typeface="Calibri"/>
              </a:rPr>
              <a:t>1 200 $</a:t>
            </a:r>
            <a:endParaRPr lang="fr" sz="1600" dirty="0">
              <a:latin typeface="Arial"/>
              <a:cs typeface="Calibri"/>
            </a:endParaRPr>
          </a:p>
          <a:p>
            <a:pPr marL="1028700" lvl="1" eaLnBrk="1" fontAlgn="auto" hangingPunct="1">
              <a:spcAft>
                <a:spcPts val="0"/>
              </a:spcAft>
              <a:buFont typeface="Courier New"/>
              <a:buChar char="o"/>
              <a:defRPr/>
            </a:pPr>
            <a:endParaRPr lang="fr" sz="1600" b="1" dirty="0">
              <a:latin typeface="Arial"/>
              <a:cs typeface="Calibri"/>
            </a:endParaRPr>
          </a:p>
          <a:p>
            <a:pPr marL="1028700" lvl="1" eaLnBrk="1" fontAlgn="auto" hangingPunct="1">
              <a:spcAft>
                <a:spcPts val="0"/>
              </a:spcAft>
              <a:buFont typeface="Courier New"/>
              <a:buChar char="o"/>
              <a:defRPr/>
            </a:pPr>
            <a:r>
              <a:rPr lang="fr" dirty="0">
                <a:latin typeface="Arial"/>
                <a:cs typeface="Calibri"/>
              </a:rPr>
              <a:t>Date limite dépôt demande : fin mars</a:t>
            </a:r>
            <a:endParaRPr lang="fr" sz="1600" dirty="0">
              <a:latin typeface="Arial"/>
              <a:cs typeface="Calibri"/>
            </a:endParaRPr>
          </a:p>
          <a:p>
            <a:pPr marL="1028700" lvl="1" eaLnBrk="1" fontAlgn="auto" hangingPunct="1">
              <a:spcAft>
                <a:spcPts val="0"/>
              </a:spcAft>
              <a:buFont typeface="Courier New"/>
              <a:buChar char="o"/>
              <a:defRPr/>
            </a:pPr>
            <a:r>
              <a:rPr lang="fr" dirty="0">
                <a:latin typeface="Arial"/>
                <a:cs typeface="Calibri"/>
              </a:rPr>
              <a:t>Assurance responsabilité civile offerte par LOJIQ</a:t>
            </a:r>
            <a:endParaRPr lang="fr" sz="1600" dirty="0">
              <a:latin typeface="Arial"/>
              <a:cs typeface="Calibri"/>
            </a:endParaRPr>
          </a:p>
          <a:p>
            <a:pPr marL="1428750" lvl="2" eaLnBrk="1" fontAlgn="auto" hangingPunct="1">
              <a:spcAft>
                <a:spcPts val="0"/>
              </a:spcAft>
              <a:buFont typeface="Arial"/>
              <a:buChar char="•"/>
              <a:defRPr/>
            </a:pPr>
            <a:r>
              <a:rPr lang="fr" sz="1600" dirty="0">
                <a:latin typeface="Arial"/>
                <a:cs typeface="Calibri"/>
              </a:rPr>
              <a:t>jusqu’à hauteur de </a:t>
            </a:r>
            <a:r>
              <a:rPr lang="fr" sz="1600" b="1" dirty="0">
                <a:latin typeface="Arial"/>
                <a:cs typeface="Calibri"/>
              </a:rPr>
              <a:t>2 000 000$ </a:t>
            </a:r>
            <a:r>
              <a:rPr lang="fr" sz="1600" dirty="0">
                <a:latin typeface="Arial"/>
                <a:cs typeface="Calibri"/>
              </a:rPr>
              <a:t>(dommages matériels et corporels) pour la durée du projet approuvée </a:t>
            </a:r>
          </a:p>
          <a:p>
            <a:pPr marL="1028700" lvl="1" indent="-228600" eaLnBrk="1" fontAlgn="auto" hangingPunct="1">
              <a:spcAft>
                <a:spcPts val="0"/>
              </a:spcAft>
              <a:buFont typeface="Courier New,monospace"/>
              <a:buChar char="o"/>
              <a:defRPr/>
            </a:pPr>
            <a:endParaRPr lang="fr" b="1" dirty="0">
              <a:latin typeface="Arial"/>
              <a:cs typeface="Calibri"/>
            </a:endParaRPr>
          </a:p>
        </p:txBody>
      </p:sp>
      <p:sp>
        <p:nvSpPr>
          <p:cNvPr id="8" name="Rectangle 7">
            <a:extLst>
              <a:ext uri="{FF2B5EF4-FFF2-40B4-BE49-F238E27FC236}">
                <a16:creationId xmlns:a16="http://schemas.microsoft.com/office/drawing/2014/main" id="{DE0ECD9E-8E9B-4907-990B-E2605DA8F375}"/>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2533" name="ZoneTexte 10">
            <a:extLst>
              <a:ext uri="{FF2B5EF4-FFF2-40B4-BE49-F238E27FC236}">
                <a16:creationId xmlns:a16="http://schemas.microsoft.com/office/drawing/2014/main" id="{2392DAF0-B28B-FAC9-3F39-088972985DC5}"/>
              </a:ext>
            </a:extLst>
          </p:cNvPr>
          <p:cNvSpPr txBox="1">
            <a:spLocks noChangeArrowheads="1"/>
          </p:cNvSpPr>
          <p:nvPr>
            <p:custDataLst>
              <p:tags r:id="rId4"/>
            </p:custDataLst>
          </p:nvPr>
        </p:nvSpPr>
        <p:spPr bwMode="auto">
          <a:xfrm>
            <a:off x="1536700" y="704850"/>
            <a:ext cx="98155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 typeface="Arial" panose="020B0604020202020204" pitchFamily="34" charset="0"/>
              <a:buNone/>
            </a:pPr>
            <a:r>
              <a:rPr lang="fr-CA" altLang="fr-FR" sz="3400" b="1">
                <a:solidFill>
                  <a:srgbClr val="0057AC"/>
                </a:solidFill>
                <a:latin typeface="Arial" panose="020B0604020202020204" pitchFamily="34" charset="0"/>
                <a:cs typeface="Arial" panose="020B0604020202020204" pitchFamily="34" charset="0"/>
              </a:rPr>
              <a:t>Les sources de financement</a:t>
            </a:r>
            <a:endParaRPr lang="fr-FR" altLang="fr-FR"/>
          </a:p>
        </p:txBody>
      </p:sp>
      <p:pic>
        <p:nvPicPr>
          <p:cNvPr id="22534" name="Image 1" descr="LOJIQ - Les Offices jeunesse internationaux du Québec">
            <a:extLst>
              <a:ext uri="{FF2B5EF4-FFF2-40B4-BE49-F238E27FC236}">
                <a16:creationId xmlns:a16="http://schemas.microsoft.com/office/drawing/2014/main" id="{9CE7BEB0-FE83-4C9C-C466-3A27F185BB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7075" y="271463"/>
            <a:ext cx="21605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age 2" descr="Déposer votre projet avec l'OFQJ France">
            <a:extLst>
              <a:ext uri="{FF2B5EF4-FFF2-40B4-BE49-F238E27FC236}">
                <a16:creationId xmlns:a16="http://schemas.microsoft.com/office/drawing/2014/main" id="{E1C9857A-84EF-95A0-C262-FBF9D93271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3888" y="1966913"/>
            <a:ext cx="23653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811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042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Statut d’études et droits de scolarité</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Tree>
    <p:extLst>
      <p:ext uri="{BB962C8B-B14F-4D97-AF65-F5344CB8AC3E}">
        <p14:creationId xmlns:p14="http://schemas.microsoft.com/office/powerpoint/2010/main" val="1926473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4582" name="ZoneTexte 11">
            <a:extLst>
              <a:ext uri="{FF2B5EF4-FFF2-40B4-BE49-F238E27FC236}">
                <a16:creationId xmlns:a16="http://schemas.microsoft.com/office/drawing/2014/main" id="{791602C6-627A-4749-983C-5D3FF933D988}"/>
              </a:ext>
            </a:extLst>
          </p:cNvPr>
          <p:cNvSpPr txBox="1">
            <a:spLocks noChangeArrowheads="1"/>
          </p:cNvSpPr>
          <p:nvPr>
            <p:custDataLst>
              <p:tags r:id="rId2"/>
            </p:custDataLst>
          </p:nvPr>
        </p:nvSpPr>
        <p:spPr bwMode="auto">
          <a:xfrm>
            <a:off x="649287" y="2253196"/>
            <a:ext cx="733576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CA" sz="2200" b="1" dirty="0">
                <a:solidFill>
                  <a:srgbClr val="F04E24"/>
                </a:solidFill>
                <a:latin typeface="Arial" panose="020B0604020202020204" pitchFamily="34" charset="0"/>
                <a:cs typeface="Arial" panose="020B0604020202020204" pitchFamily="34" charset="0"/>
              </a:rPr>
              <a:t>Maitrise </a:t>
            </a:r>
            <a:r>
              <a:rPr lang="fr-CA" sz="2200" dirty="0">
                <a:latin typeface="Arial" panose="020B0604020202020204" pitchFamily="34" charset="0"/>
                <a:cs typeface="Arial" panose="020B0604020202020204" pitchFamily="34" charset="0"/>
              </a:rPr>
              <a:t>: statut temps plein</a:t>
            </a: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2200" b="1" dirty="0">
                <a:solidFill>
                  <a:srgbClr val="F04E24"/>
                </a:solidFill>
                <a:latin typeface="Arial" panose="020B0604020202020204" pitchFamily="34" charset="0"/>
                <a:cs typeface="Arial" panose="020B0604020202020204" pitchFamily="34" charset="0"/>
              </a:rPr>
              <a:t>Actualisation </a:t>
            </a:r>
            <a:r>
              <a:rPr lang="fr-CA" sz="2200" dirty="0">
                <a:latin typeface="Arial" panose="020B0604020202020204" pitchFamily="34" charset="0"/>
                <a:cs typeface="Arial" panose="020B0604020202020204" pitchFamily="34" charset="0"/>
              </a:rPr>
              <a:t>: facturation par crédit</a:t>
            </a: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2200" b="1" dirty="0">
                <a:solidFill>
                  <a:srgbClr val="F04E24"/>
                </a:solidFill>
                <a:latin typeface="Arial" panose="020B0604020202020204" pitchFamily="34" charset="0"/>
                <a:cs typeface="Arial" panose="020B0604020202020204" pitchFamily="34" charset="0"/>
              </a:rPr>
              <a:t>Doctorat </a:t>
            </a:r>
            <a:r>
              <a:rPr lang="fr-CA" sz="2200" dirty="0">
                <a:latin typeface="Arial" panose="020B0604020202020204" pitchFamily="34" charset="0"/>
                <a:cs typeface="Arial" panose="020B0604020202020204" pitchFamily="34" charset="0"/>
              </a:rPr>
              <a:t>: statut temps plein pendant au moins six trimestres, statut rédaction par la suite, puis en correction</a:t>
            </a: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D6143DB-DDD2-4376-9018-E294C1AAF3FA}"/>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4"/>
            </p:custDataLst>
          </p:nvPr>
        </p:nvSpPr>
        <p:spPr bwMode="auto">
          <a:xfrm>
            <a:off x="1536191" y="704850"/>
            <a:ext cx="9245223"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Comprendre comment est établi votre statut d’études (et votre facture)</a:t>
            </a:r>
          </a:p>
        </p:txBody>
      </p:sp>
      <p:pic>
        <p:nvPicPr>
          <p:cNvPr id="4" name="Image 3">
            <a:extLst>
              <a:ext uri="{FF2B5EF4-FFF2-40B4-BE49-F238E27FC236}">
                <a16:creationId xmlns:a16="http://schemas.microsoft.com/office/drawing/2014/main" id="{D29B3BEB-D7E9-4A78-AE5E-1EBE7CBD03B3}"/>
              </a:ext>
            </a:extLst>
          </p:cNvPr>
          <p:cNvPicPr>
            <a:picLocks noChangeAspect="1"/>
          </p:cNvPicPr>
          <p:nvPr/>
        </p:nvPicPr>
        <p:blipFill rotWithShape="1">
          <a:blip r:embed="rId7"/>
          <a:srcRect l="11524" r="27926"/>
          <a:stretch/>
        </p:blipFill>
        <p:spPr>
          <a:xfrm>
            <a:off x="8282763" y="2254554"/>
            <a:ext cx="3259950" cy="3582719"/>
          </a:xfrm>
          <a:prstGeom prst="rect">
            <a:avLst/>
          </a:prstGeom>
        </p:spPr>
      </p:pic>
    </p:spTree>
    <p:extLst>
      <p:ext uri="{BB962C8B-B14F-4D97-AF65-F5344CB8AC3E}">
        <p14:creationId xmlns:p14="http://schemas.microsoft.com/office/powerpoint/2010/main" val="1131568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4582" name="ZoneTexte 11">
            <a:extLst>
              <a:ext uri="{FF2B5EF4-FFF2-40B4-BE49-F238E27FC236}">
                <a16:creationId xmlns:a16="http://schemas.microsoft.com/office/drawing/2014/main" id="{791602C6-627A-4749-983C-5D3FF933D988}"/>
              </a:ext>
            </a:extLst>
          </p:cNvPr>
          <p:cNvSpPr txBox="1">
            <a:spLocks noChangeArrowheads="1"/>
          </p:cNvSpPr>
          <p:nvPr>
            <p:custDataLst>
              <p:tags r:id="rId2"/>
            </p:custDataLst>
          </p:nvPr>
        </p:nvSpPr>
        <p:spPr bwMode="auto">
          <a:xfrm>
            <a:off x="649287" y="2253196"/>
            <a:ext cx="4495368"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CA" sz="2200" dirty="0">
                <a:latin typeface="Arial" panose="020B0604020202020204" pitchFamily="34" charset="0"/>
                <a:cs typeface="Arial" panose="020B0604020202020204" pitchFamily="34" charset="0"/>
              </a:rPr>
              <a:t>Voir le site des </a:t>
            </a:r>
            <a:r>
              <a:rPr lang="fr-CA" sz="2200" dirty="0">
                <a:latin typeface="Arial" panose="020B0604020202020204" pitchFamily="34" charset="0"/>
                <a:cs typeface="Arial" panose="020B0604020202020204" pitchFamily="34" charset="0"/>
                <a:hlinkClick r:id="rId7"/>
              </a:rPr>
              <a:t>Droits de scolarité</a:t>
            </a:r>
            <a:endParaRPr lang="fr-CA" sz="2200" dirty="0">
              <a:latin typeface="Arial" panose="020B0604020202020204" pitchFamily="34" charset="0"/>
              <a:cs typeface="Arial" panose="020B0604020202020204" pitchFamily="34" charset="0"/>
            </a:endParaRP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2200" dirty="0">
                <a:latin typeface="Arial" panose="020B0604020202020204" pitchFamily="34" charset="0"/>
                <a:cs typeface="Arial" panose="020B0604020202020204" pitchFamily="34" charset="0"/>
              </a:rPr>
              <a:t>Il y a un </a:t>
            </a:r>
            <a:r>
              <a:rPr lang="fr-CA" sz="2200" b="1" dirty="0">
                <a:latin typeface="Arial" panose="020B0604020202020204" pitchFamily="34" charset="0"/>
                <a:cs typeface="Arial" panose="020B0604020202020204" pitchFamily="34" charset="0"/>
                <a:hlinkClick r:id="rId8"/>
              </a:rPr>
              <a:t>calculateur des droits de scolarité </a:t>
            </a:r>
            <a:r>
              <a:rPr lang="fr-CA" sz="2200" dirty="0">
                <a:latin typeface="Arial" panose="020B0604020202020204" pitchFamily="34" charset="0"/>
                <a:cs typeface="Arial" panose="020B0604020202020204" pitchFamily="34" charset="0"/>
              </a:rPr>
              <a:t>très bien fait.</a:t>
            </a: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sz="2200" b="1" dirty="0">
                <a:solidFill>
                  <a:srgbClr val="F04E24"/>
                </a:solidFill>
                <a:latin typeface="Arial" panose="020B0604020202020204" pitchFamily="34" charset="0"/>
                <a:cs typeface="Arial" panose="020B0604020202020204" pitchFamily="34" charset="0"/>
              </a:rPr>
              <a:t>Paiement des factures:</a:t>
            </a:r>
          </a:p>
          <a:p>
            <a:pPr marL="342900" indent="-342900" eaLnBrk="1" hangingPunct="1">
              <a:lnSpc>
                <a:spcPct val="100000"/>
              </a:lnSpc>
              <a:spcBef>
                <a:spcPct val="0"/>
              </a:spcBef>
            </a:pPr>
            <a:r>
              <a:rPr lang="fr-CA" sz="2200" dirty="0">
                <a:latin typeface="Arial" panose="020B0604020202020204" pitchFamily="34" charset="0"/>
                <a:cs typeface="Arial" panose="020B0604020202020204" pitchFamily="34" charset="0"/>
              </a:rPr>
              <a:t>Automne : 15 octobre</a:t>
            </a:r>
          </a:p>
          <a:p>
            <a:pPr marL="342900" indent="-342900" eaLnBrk="1" hangingPunct="1">
              <a:lnSpc>
                <a:spcPct val="100000"/>
              </a:lnSpc>
              <a:spcBef>
                <a:spcPct val="0"/>
              </a:spcBef>
            </a:pPr>
            <a:r>
              <a:rPr lang="fr-CA" sz="2200" dirty="0">
                <a:latin typeface="Arial" panose="020B0604020202020204" pitchFamily="34" charset="0"/>
                <a:cs typeface="Arial" panose="020B0604020202020204" pitchFamily="34" charset="0"/>
              </a:rPr>
              <a:t>Hiver : 15 février</a:t>
            </a:r>
          </a:p>
          <a:p>
            <a:pPr marL="342900" indent="-342900" eaLnBrk="1" hangingPunct="1">
              <a:lnSpc>
                <a:spcPct val="100000"/>
              </a:lnSpc>
              <a:spcBef>
                <a:spcPct val="0"/>
              </a:spcBef>
            </a:pPr>
            <a:r>
              <a:rPr lang="fr-CA" sz="2200" dirty="0">
                <a:latin typeface="Arial" panose="020B0604020202020204" pitchFamily="34" charset="0"/>
                <a:cs typeface="Arial" panose="020B0604020202020204" pitchFamily="34" charset="0"/>
              </a:rPr>
              <a:t>Été : 15 juin</a:t>
            </a:r>
          </a:p>
          <a:p>
            <a:pPr eaLnBrk="1" hangingPunct="1">
              <a:lnSpc>
                <a:spcPct val="100000"/>
              </a:lnSpc>
              <a:spcBef>
                <a:spcPct val="0"/>
              </a:spcBef>
              <a:buNone/>
            </a:pPr>
            <a:endParaRPr lang="fr-CA" sz="22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D6143DB-DDD2-4376-9018-E294C1AAF3FA}"/>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4"/>
            </p:custDataLst>
          </p:nvPr>
        </p:nvSpPr>
        <p:spPr bwMode="auto">
          <a:xfrm>
            <a:off x="1536191" y="704850"/>
            <a:ext cx="9245223"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Coût des études</a:t>
            </a:r>
          </a:p>
        </p:txBody>
      </p:sp>
      <p:pic>
        <p:nvPicPr>
          <p:cNvPr id="5" name="Image 4">
            <a:extLst>
              <a:ext uri="{FF2B5EF4-FFF2-40B4-BE49-F238E27FC236}">
                <a16:creationId xmlns:a16="http://schemas.microsoft.com/office/drawing/2014/main" id="{EEEC9848-A68C-4447-B4E3-FA9291E1F839}"/>
              </a:ext>
            </a:extLst>
          </p:cNvPr>
          <p:cNvPicPr>
            <a:picLocks noChangeAspect="1"/>
          </p:cNvPicPr>
          <p:nvPr/>
        </p:nvPicPr>
        <p:blipFill>
          <a:blip r:embed="rId9"/>
          <a:stretch>
            <a:fillRect/>
          </a:stretch>
        </p:blipFill>
        <p:spPr>
          <a:xfrm>
            <a:off x="5229163" y="709261"/>
            <a:ext cx="3302170" cy="5369277"/>
          </a:xfrm>
          <a:prstGeom prst="rect">
            <a:avLst/>
          </a:prstGeom>
          <a:ln>
            <a:solidFill>
              <a:schemeClr val="bg1">
                <a:lumMod val="85000"/>
              </a:schemeClr>
            </a:solidFill>
          </a:ln>
        </p:spPr>
      </p:pic>
      <p:pic>
        <p:nvPicPr>
          <p:cNvPr id="10" name="Image 9">
            <a:extLst>
              <a:ext uri="{FF2B5EF4-FFF2-40B4-BE49-F238E27FC236}">
                <a16:creationId xmlns:a16="http://schemas.microsoft.com/office/drawing/2014/main" id="{A5415A7C-BBC7-4886-BE04-146D5EB44EC9}"/>
              </a:ext>
            </a:extLst>
          </p:cNvPr>
          <p:cNvPicPr>
            <a:picLocks noChangeAspect="1"/>
          </p:cNvPicPr>
          <p:nvPr/>
        </p:nvPicPr>
        <p:blipFill>
          <a:blip r:embed="rId10"/>
          <a:stretch>
            <a:fillRect/>
          </a:stretch>
        </p:blipFill>
        <p:spPr>
          <a:xfrm>
            <a:off x="8615841" y="704850"/>
            <a:ext cx="3359359" cy="5373688"/>
          </a:xfrm>
          <a:prstGeom prst="rect">
            <a:avLst/>
          </a:prstGeom>
          <a:ln>
            <a:solidFill>
              <a:schemeClr val="bg1">
                <a:lumMod val="85000"/>
              </a:schemeClr>
            </a:solidFill>
          </a:ln>
        </p:spPr>
      </p:pic>
    </p:spTree>
    <p:extLst>
      <p:ext uri="{BB962C8B-B14F-4D97-AF65-F5344CB8AC3E}">
        <p14:creationId xmlns:p14="http://schemas.microsoft.com/office/powerpoint/2010/main" val="438587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042025" cy="62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La charge de travail</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Tree>
    <p:extLst>
      <p:ext uri="{BB962C8B-B14F-4D97-AF65-F5344CB8AC3E}">
        <p14:creationId xmlns:p14="http://schemas.microsoft.com/office/powerpoint/2010/main" val="4111809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3A46F7-8C5A-4B58-BE6A-7C8F58A5991E}"/>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49158" name="ZoneTexte 11">
            <a:extLst>
              <a:ext uri="{FF2B5EF4-FFF2-40B4-BE49-F238E27FC236}">
                <a16:creationId xmlns:a16="http://schemas.microsoft.com/office/drawing/2014/main" id="{553D325D-B8C6-453C-9AE5-E005FA152D42}"/>
              </a:ext>
            </a:extLst>
          </p:cNvPr>
          <p:cNvSpPr txBox="1">
            <a:spLocks noChangeArrowheads="1"/>
          </p:cNvSpPr>
          <p:nvPr>
            <p:custDataLst>
              <p:tags r:id="rId2"/>
            </p:custDataLst>
          </p:nvPr>
        </p:nvSpPr>
        <p:spPr bwMode="auto">
          <a:xfrm>
            <a:off x="631825" y="1639888"/>
            <a:ext cx="10511304"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00000"/>
              </a:lnSpc>
            </a:pPr>
            <a:r>
              <a:rPr lang="fr-CA" altLang="fr-FR" sz="2400" dirty="0">
                <a:latin typeface="Arial" panose="020B0604020202020204" pitchFamily="34" charset="0"/>
                <a:cs typeface="Arial" panose="020B0604020202020204" pitchFamily="34" charset="0"/>
              </a:rPr>
              <a:t>Quelle que soit la modalité choisie, vous aurez à travailler de façon constante et soutenue</a:t>
            </a:r>
          </a:p>
          <a:p>
            <a:pPr marL="457200" indent="-457200">
              <a:lnSpc>
                <a:spcPct val="100000"/>
              </a:lnSpc>
            </a:pPr>
            <a:r>
              <a:rPr lang="fr-CA" altLang="fr-FR" sz="2400" dirty="0">
                <a:latin typeface="Arial" panose="020B0604020202020204" pitchFamily="34" charset="0"/>
                <a:cs typeface="Arial" panose="020B0604020202020204" pitchFamily="34" charset="0"/>
              </a:rPr>
              <a:t>Les cours de maîtrise exigent plus d’effort :</a:t>
            </a:r>
          </a:p>
          <a:p>
            <a:pPr marL="1200150" lvl="1" indent="-457200">
              <a:lnSpc>
                <a:spcPct val="100000"/>
              </a:lnSpc>
            </a:pPr>
            <a:r>
              <a:rPr lang="fr-CA" altLang="fr-FR" sz="2000" dirty="0">
                <a:latin typeface="Arial" panose="020B0604020202020204" pitchFamily="34" charset="0"/>
                <a:cs typeface="Arial" panose="020B0604020202020204" pitchFamily="34" charset="0"/>
              </a:rPr>
              <a:t>Il y a moins d’examen, mais </a:t>
            </a:r>
            <a:r>
              <a:rPr lang="fr-CA" altLang="fr-FR" sz="2000" b="1" dirty="0">
                <a:latin typeface="Arial" panose="020B0604020202020204" pitchFamily="34" charset="0"/>
                <a:cs typeface="Arial" panose="020B0604020202020204" pitchFamily="34" charset="0"/>
              </a:rPr>
              <a:t>beaucoup de lecture et de préparation </a:t>
            </a:r>
            <a:r>
              <a:rPr lang="fr-CA" altLang="fr-FR" sz="2000" dirty="0">
                <a:latin typeface="Arial" panose="020B0604020202020204" pitchFamily="34" charset="0"/>
                <a:cs typeface="Arial" panose="020B0604020202020204" pitchFamily="34" charset="0"/>
              </a:rPr>
              <a:t>aux séminaires</a:t>
            </a:r>
          </a:p>
          <a:p>
            <a:pPr marL="1200150" lvl="1" indent="-457200">
              <a:lnSpc>
                <a:spcPct val="100000"/>
              </a:lnSpc>
            </a:pPr>
            <a:r>
              <a:rPr lang="fr-CA" altLang="fr-FR" sz="2000" dirty="0">
                <a:latin typeface="Arial" panose="020B0604020202020204" pitchFamily="34" charset="0"/>
                <a:cs typeface="Arial" panose="020B0604020202020204" pitchFamily="34" charset="0"/>
              </a:rPr>
              <a:t>Il est important de suivre le cheminement-type de la modalité choisie</a:t>
            </a:r>
          </a:p>
          <a:p>
            <a:pPr marL="457200" indent="-457200">
              <a:lnSpc>
                <a:spcPct val="100000"/>
              </a:lnSpc>
            </a:pPr>
            <a:r>
              <a:rPr lang="fr-CA" altLang="fr-FR" sz="2400" dirty="0">
                <a:latin typeface="Arial" panose="020B0604020202020204" pitchFamily="34" charset="0"/>
                <a:cs typeface="Arial" panose="020B0604020202020204" pitchFamily="34" charset="0"/>
              </a:rPr>
              <a:t>Offre de </a:t>
            </a:r>
            <a:r>
              <a:rPr lang="fr-CA" altLang="fr-FR" sz="2400" b="1" dirty="0">
                <a:solidFill>
                  <a:srgbClr val="F04E24"/>
                </a:solidFill>
                <a:latin typeface="Arial" panose="020B0604020202020204" pitchFamily="34" charset="0"/>
                <a:cs typeface="Arial" panose="020B0604020202020204" pitchFamily="34" charset="0"/>
              </a:rPr>
              <a:t>cours d’été </a:t>
            </a:r>
            <a:r>
              <a:rPr lang="fr-CA" altLang="fr-FR" sz="2400" dirty="0">
                <a:latin typeface="Arial" panose="020B0604020202020204" pitchFamily="34" charset="0"/>
                <a:cs typeface="Arial" panose="020B0604020202020204" pitchFamily="34" charset="0"/>
              </a:rPr>
              <a:t>permettant d’alléger un peu les trimestres d’automne et d’hiver</a:t>
            </a:r>
          </a:p>
        </p:txBody>
      </p:sp>
      <p:sp>
        <p:nvSpPr>
          <p:cNvPr id="7" name="ZoneTexte 7">
            <a:extLst>
              <a:ext uri="{FF2B5EF4-FFF2-40B4-BE49-F238E27FC236}">
                <a16:creationId xmlns:a16="http://schemas.microsoft.com/office/drawing/2014/main" id="{29756E01-BC93-4B2D-929A-2C72731BE0CE}"/>
              </a:ext>
            </a:extLst>
          </p:cNvPr>
          <p:cNvSpPr txBox="1">
            <a:spLocks noChangeArrowheads="1"/>
          </p:cNvSpPr>
          <p:nvPr>
            <p:custDataLst>
              <p:tags r:id="rId3"/>
            </p:custDataLst>
          </p:nvPr>
        </p:nvSpPr>
        <p:spPr bwMode="auto">
          <a:xfrm>
            <a:off x="2855402" y="5082496"/>
            <a:ext cx="6064150" cy="76095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44000" tIns="72000" rIns="144000" bIns="72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CA" altLang="fr-FR" sz="2000" dirty="0">
                <a:solidFill>
                  <a:schemeClr val="bg1"/>
                </a:solidFill>
                <a:latin typeface="Arial" panose="020B0604020202020204" pitchFamily="34" charset="0"/>
                <a:cs typeface="Arial" panose="020B0604020202020204" pitchFamily="34" charset="0"/>
              </a:rPr>
              <a:t>Littérature scientifique majoritairement en anglais. Il est donc essentiel d’être apte à lire cette langue. </a:t>
            </a:r>
          </a:p>
        </p:txBody>
      </p:sp>
      <p:sp>
        <p:nvSpPr>
          <p:cNvPr id="8" name="Rectangle 7">
            <a:extLst>
              <a:ext uri="{FF2B5EF4-FFF2-40B4-BE49-F238E27FC236}">
                <a16:creationId xmlns:a16="http://schemas.microsoft.com/office/drawing/2014/main" id="{84530B10-5E5E-4E0A-B617-33545011D8B0}"/>
              </a:ext>
            </a:extLst>
          </p:cNvPr>
          <p:cNvSpPr/>
          <p:nvPr>
            <p:custDataLst>
              <p:tags r:id="rId4"/>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437EFA1C-92E2-468B-9EE9-DAB027F080DF}"/>
              </a:ext>
            </a:extLst>
          </p:cNvPr>
          <p:cNvSpPr txBox="1">
            <a:spLocks noChangeArrowheads="1"/>
          </p:cNvSpPr>
          <p:nvPr>
            <p:custDataLst>
              <p:tags r:id="rId5"/>
            </p:custDataLst>
          </p:nvPr>
        </p:nvSpPr>
        <p:spPr bwMode="auto">
          <a:xfrm>
            <a:off x="1536191" y="704850"/>
            <a:ext cx="7763925"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À la maîtrise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BFB8830-F02E-48C2-8545-2A7CEDD5C94F}"/>
              </a:ext>
            </a:extLst>
          </p:cNvPr>
          <p:cNvSpPr txBox="1"/>
          <p:nvPr>
            <p:custDataLst>
              <p:tags r:id="rId1"/>
            </p:custDataLst>
          </p:nvPr>
        </p:nvSpPr>
        <p:spPr>
          <a:xfrm>
            <a:off x="803564" y="1138518"/>
            <a:ext cx="10228197" cy="1585049"/>
          </a:xfrm>
          <a:prstGeom prst="rect">
            <a:avLst/>
          </a:prstGeom>
          <a:noFill/>
        </p:spPr>
        <p:txBody>
          <a:bodyPr wrap="square" numCol="1">
            <a:spAutoFit/>
          </a:bodyPr>
          <a:lstStyle/>
          <a:p>
            <a:pPr>
              <a:defRPr/>
            </a:pPr>
            <a:r>
              <a:rPr lang="fr-CA" altLang="fr-FR" sz="2800" dirty="0">
                <a:latin typeface="Arial" panose="020B0604020202020204" pitchFamily="34" charset="0"/>
                <a:cs typeface="Arial" panose="020B0604020202020204" pitchFamily="34" charset="0"/>
              </a:rPr>
              <a:t>Les informations se retrouvent :</a:t>
            </a:r>
          </a:p>
          <a:p>
            <a:pPr marL="342900" indent="-342900">
              <a:buFont typeface="Arial" panose="020B0604020202020204" pitchFamily="34" charset="0"/>
              <a:buChar char="•"/>
              <a:defRPr/>
            </a:pPr>
            <a:r>
              <a:rPr lang="fr-CA" altLang="fr-FR" sz="2000" dirty="0">
                <a:latin typeface="Arial" panose="020B0604020202020204" pitchFamily="34" charset="0"/>
                <a:cs typeface="Arial" panose="020B0604020202020204" pitchFamily="34" charset="0"/>
              </a:rPr>
              <a:t>sur le site de l’</a:t>
            </a:r>
            <a:r>
              <a:rPr lang="fr-CA" altLang="fr-FR" sz="2000" dirty="0">
                <a:solidFill>
                  <a:srgbClr val="0057AC"/>
                </a:solidFill>
                <a:latin typeface="Arial" panose="020B0604020202020204" pitchFamily="34" charset="0"/>
                <a:cs typeface="Arial" panose="020B0604020202020204" pitchFamily="34" charset="0"/>
                <a:hlinkClick r:id="rId6"/>
              </a:rPr>
              <a:t>École de psychoéducation</a:t>
            </a:r>
            <a:r>
              <a:rPr lang="fr-CA" altLang="fr-FR" sz="2000" dirty="0">
                <a:solidFill>
                  <a:srgbClr val="0057AC"/>
                </a:solidFill>
                <a:latin typeface="Arial" panose="020B0604020202020204" pitchFamily="34" charset="0"/>
                <a:cs typeface="Arial" panose="020B0604020202020204" pitchFamily="34" charset="0"/>
              </a:rPr>
              <a:t>,</a:t>
            </a:r>
            <a:r>
              <a:rPr lang="fr-CA" altLang="fr-FR"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fr-CA" altLang="fr-FR" sz="2000" dirty="0">
                <a:latin typeface="Arial" panose="020B0604020202020204" pitchFamily="34" charset="0"/>
                <a:cs typeface="Arial" panose="020B0604020202020204" pitchFamily="34" charset="0"/>
              </a:rPr>
              <a:t>dans le </a:t>
            </a:r>
            <a:r>
              <a:rPr lang="fr-CA" altLang="fr-FR" sz="2000" dirty="0">
                <a:latin typeface="Arial" panose="020B0604020202020204" pitchFamily="34" charset="0"/>
                <a:cs typeface="Arial" panose="020B0604020202020204" pitchFamily="34" charset="0"/>
                <a:hlinkClick r:id="rId7"/>
              </a:rPr>
              <a:t>Guide des études de maîtrise</a:t>
            </a:r>
            <a:r>
              <a:rPr lang="fr-CA" altLang="fr-FR" sz="2000" dirty="0">
                <a:latin typeface="Arial" panose="020B0604020202020204" pitchFamily="34" charset="0"/>
                <a:cs typeface="Arial" panose="020B0604020202020204" pitchFamily="34" charset="0"/>
              </a:rPr>
              <a:t> et le </a:t>
            </a:r>
            <a:r>
              <a:rPr lang="fr-CA" altLang="fr-FR" sz="2000" dirty="0">
                <a:latin typeface="Arial" panose="020B0604020202020204" pitchFamily="34" charset="0"/>
                <a:cs typeface="Arial" panose="020B0604020202020204" pitchFamily="34" charset="0"/>
                <a:hlinkClick r:id="rId8"/>
              </a:rPr>
              <a:t>Guide des études de doctorat</a:t>
            </a:r>
            <a:endParaRPr lang="fr-CA" altLang="fr-F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fr-CA" altLang="fr-FR" sz="2000" dirty="0">
                <a:latin typeface="Arial" panose="020B0604020202020204" pitchFamily="34" charset="0"/>
                <a:cs typeface="Arial" panose="020B0604020202020204" pitchFamily="34" charset="0"/>
                <a:hlinkClick r:id="rId9"/>
              </a:rPr>
              <a:t>Règlement des études supérieures et postdoctorales</a:t>
            </a:r>
            <a:endParaRPr lang="fr-CA" altLang="fr-FR" sz="2000" dirty="0">
              <a:latin typeface="Arial" panose="020B0604020202020204" pitchFamily="34" charset="0"/>
              <a:cs typeface="Arial" panose="020B0604020202020204" pitchFamily="34" charset="0"/>
            </a:endParaRPr>
          </a:p>
          <a:p>
            <a:pPr>
              <a:defRPr/>
            </a:pPr>
            <a:endParaRPr lang="fr-CA" altLang="fr-FR" sz="9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DD3013F-B5BF-4C77-8D61-976B9EA35763}"/>
              </a:ext>
            </a:extLst>
          </p:cNvPr>
          <p:cNvSpPr/>
          <p:nvPr>
            <p:custDataLst>
              <p:tags r:id="rId2"/>
            </p:custDataLst>
          </p:nvPr>
        </p:nvSpPr>
        <p:spPr>
          <a:xfrm>
            <a:off x="803564" y="290513"/>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 name="Espace réservé du numéro de diapositive 2">
            <a:extLst>
              <a:ext uri="{FF2B5EF4-FFF2-40B4-BE49-F238E27FC236}">
                <a16:creationId xmlns:a16="http://schemas.microsoft.com/office/drawing/2014/main" id="{F7A1B215-4D61-405E-B69C-06E5EE5B7F2C}"/>
              </a:ext>
            </a:extLst>
          </p:cNvPr>
          <p:cNvSpPr>
            <a:spLocks noGrp="1"/>
          </p:cNvSpPr>
          <p:nvPr>
            <p:ph type="sldNum" sz="quarter" idx="12"/>
          </p:nvPr>
        </p:nvSpPr>
        <p:spPr/>
        <p:txBody>
          <a:bodyPr/>
          <a:lstStyle/>
          <a:p>
            <a:pPr>
              <a:defRPr/>
            </a:pPr>
            <a:fld id="{E22EF8B7-E0BE-4A4F-BA87-CEE0D9683D21}" type="slidenum">
              <a:rPr lang="fr-FR" altLang="fr-FR" smtClean="0"/>
              <a:pPr>
                <a:defRPr/>
              </a:pPr>
              <a:t>4</a:t>
            </a:fld>
            <a:endParaRPr lang="fr-FR" altLang="fr-FR"/>
          </a:p>
        </p:txBody>
      </p:sp>
      <p:sp>
        <p:nvSpPr>
          <p:cNvPr id="7" name="ZoneTexte 11">
            <a:extLst>
              <a:ext uri="{FF2B5EF4-FFF2-40B4-BE49-F238E27FC236}">
                <a16:creationId xmlns:a16="http://schemas.microsoft.com/office/drawing/2014/main" id="{0439FBD1-A8D1-4BAA-8369-F291217906E9}"/>
              </a:ext>
            </a:extLst>
          </p:cNvPr>
          <p:cNvSpPr txBox="1">
            <a:spLocks noChangeArrowheads="1"/>
          </p:cNvSpPr>
          <p:nvPr>
            <p:custDataLst>
              <p:tags r:id="rId3"/>
            </p:custDataLst>
          </p:nvPr>
        </p:nvSpPr>
        <p:spPr bwMode="auto">
          <a:xfrm>
            <a:off x="9368897" y="590176"/>
            <a:ext cx="1689962" cy="954107"/>
          </a:xfrm>
          <a:prstGeom prst="rect">
            <a:avLst/>
          </a:prstGeom>
          <a:solidFill>
            <a:srgbClr val="002060"/>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sz="1400" dirty="0">
              <a:solidFill>
                <a:schemeClr val="bg1"/>
              </a:solidFill>
              <a:latin typeface="Arial" panose="020B0604020202020204" pitchFamily="34" charset="0"/>
              <a:cs typeface="Arial" panose="020B0604020202020204" pitchFamily="34" charset="0"/>
            </a:endParaRPr>
          </a:p>
          <a:p>
            <a:pPr algn="ctr" eaLnBrk="1" hangingPunct="1">
              <a:lnSpc>
                <a:spcPct val="100000"/>
              </a:lnSpc>
              <a:spcBef>
                <a:spcPct val="0"/>
              </a:spcBef>
              <a:buNone/>
            </a:pPr>
            <a:r>
              <a:rPr lang="fr-CA" altLang="fr-FR" b="1" dirty="0">
                <a:solidFill>
                  <a:schemeClr val="bg1"/>
                </a:solidFill>
                <a:latin typeface="Arial" panose="020B0604020202020204" pitchFamily="34" charset="0"/>
                <a:cs typeface="Arial" panose="020B0604020202020204" pitchFamily="34" charset="0"/>
              </a:rPr>
              <a:t>À LIRE !</a:t>
            </a:r>
            <a:endParaRPr lang="fr-CA" b="1" dirty="0">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None/>
            </a:pPr>
            <a:endParaRPr lang="fr-CA" sz="1400" dirty="0">
              <a:solidFill>
                <a:schemeClr val="bg1"/>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80BF9F3B-15AF-49E1-B824-5E3A23785109}"/>
              </a:ext>
            </a:extLst>
          </p:cNvPr>
          <p:cNvPicPr>
            <a:picLocks noChangeAspect="1"/>
          </p:cNvPicPr>
          <p:nvPr/>
        </p:nvPicPr>
        <p:blipFill rotWithShape="1">
          <a:blip r:embed="rId10"/>
          <a:srcRect t="687"/>
          <a:stretch/>
        </p:blipFill>
        <p:spPr>
          <a:xfrm>
            <a:off x="1931830" y="2632469"/>
            <a:ext cx="7971663" cy="3635355"/>
          </a:xfrm>
          <a:prstGeom prst="rect">
            <a:avLst/>
          </a:prstGeom>
        </p:spPr>
      </p:pic>
    </p:spTree>
    <p:extLst>
      <p:ext uri="{BB962C8B-B14F-4D97-AF65-F5344CB8AC3E}">
        <p14:creationId xmlns:p14="http://schemas.microsoft.com/office/powerpoint/2010/main" val="2406702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3A46F7-8C5A-4B58-BE6A-7C8F58A5991E}"/>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49158" name="ZoneTexte 11">
            <a:extLst>
              <a:ext uri="{FF2B5EF4-FFF2-40B4-BE49-F238E27FC236}">
                <a16:creationId xmlns:a16="http://schemas.microsoft.com/office/drawing/2014/main" id="{553D325D-B8C6-453C-9AE5-E005FA152D42}"/>
              </a:ext>
            </a:extLst>
          </p:cNvPr>
          <p:cNvSpPr txBox="1">
            <a:spLocks noChangeArrowheads="1"/>
          </p:cNvSpPr>
          <p:nvPr>
            <p:custDataLst>
              <p:tags r:id="rId2"/>
            </p:custDataLst>
          </p:nvPr>
        </p:nvSpPr>
        <p:spPr bwMode="auto">
          <a:xfrm>
            <a:off x="631825" y="1639888"/>
            <a:ext cx="10511304" cy="48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buNone/>
            </a:pPr>
            <a:r>
              <a:rPr lang="fr-CA" altLang="fr-FR" sz="2400" dirty="0">
                <a:latin typeface="Arial" panose="020B0604020202020204" pitchFamily="34" charset="0"/>
                <a:cs typeface="Arial" panose="020B0604020202020204" pitchFamily="34" charset="0"/>
              </a:rPr>
              <a:t>	Le </a:t>
            </a:r>
            <a:r>
              <a:rPr lang="fr-CA" altLang="fr-FR" sz="2400" dirty="0">
                <a:latin typeface="Arial" panose="020B0604020202020204" pitchFamily="34" charset="0"/>
                <a:cs typeface="Arial" panose="020B0604020202020204" pitchFamily="34" charset="0"/>
                <a:hlinkClick r:id="rId7"/>
              </a:rPr>
              <a:t>site des ESP</a:t>
            </a:r>
            <a:r>
              <a:rPr lang="fr-CA" altLang="fr-FR" sz="2400" dirty="0">
                <a:latin typeface="Arial" panose="020B0604020202020204" pitchFamily="34" charset="0"/>
                <a:cs typeface="Arial" panose="020B0604020202020204" pitchFamily="34" charset="0"/>
              </a:rPr>
              <a:t> vous sera essentiel !</a:t>
            </a:r>
          </a:p>
          <a:p>
            <a:pPr>
              <a:lnSpc>
                <a:spcPct val="100000"/>
              </a:lnSpc>
              <a:buNone/>
            </a:pPr>
            <a:endParaRPr lang="fr-CA" altLang="fr-FR" sz="2400" dirty="0">
              <a:latin typeface="Arial" panose="020B0604020202020204" pitchFamily="34" charset="0"/>
              <a:cs typeface="Arial" panose="020B0604020202020204" pitchFamily="34" charset="0"/>
            </a:endParaRPr>
          </a:p>
          <a:p>
            <a:pPr>
              <a:lnSpc>
                <a:spcPct val="100000"/>
              </a:lnSpc>
              <a:buNone/>
            </a:pPr>
            <a:r>
              <a:rPr lang="fr-CA" altLang="fr-FR" sz="2000" dirty="0">
                <a:latin typeface="Arial" panose="020B0604020202020204" pitchFamily="34" charset="0"/>
                <a:cs typeface="Arial" panose="020B0604020202020204" pitchFamily="34" charset="0"/>
              </a:rPr>
              <a:t>Le </a:t>
            </a:r>
            <a:r>
              <a:rPr lang="fr-CA" altLang="fr-FR" sz="2000" b="1" dirty="0">
                <a:solidFill>
                  <a:srgbClr val="F04E24"/>
                </a:solidFill>
                <a:latin typeface="Arial" panose="020B0604020202020204" pitchFamily="34" charset="0"/>
                <a:cs typeface="Arial" panose="020B0604020202020204" pitchFamily="34" charset="0"/>
              </a:rPr>
              <a:t>plan global d’études</a:t>
            </a:r>
          </a:p>
          <a:p>
            <a:pPr>
              <a:lnSpc>
                <a:spcPct val="100000"/>
              </a:lnSpc>
              <a:buNone/>
            </a:pPr>
            <a:r>
              <a:rPr lang="fr-CA" altLang="fr-FR" sz="2000" dirty="0">
                <a:latin typeface="Arial" panose="020B0604020202020204" pitchFamily="34" charset="0"/>
                <a:cs typeface="Arial" panose="020B0604020202020204" pitchFamily="34" charset="0"/>
              </a:rPr>
              <a:t>L’enregistrement </a:t>
            </a:r>
            <a:r>
              <a:rPr lang="fr-CA" altLang="fr-FR" sz="2000" b="1" dirty="0">
                <a:solidFill>
                  <a:srgbClr val="F04E24"/>
                </a:solidFill>
                <a:latin typeface="Arial" panose="020B0604020202020204" pitchFamily="34" charset="0"/>
                <a:cs typeface="Arial" panose="020B0604020202020204" pitchFamily="34" charset="0"/>
              </a:rPr>
              <a:t>du sujet</a:t>
            </a:r>
          </a:p>
          <a:p>
            <a:pPr>
              <a:lnSpc>
                <a:spcPct val="100000"/>
              </a:lnSpc>
              <a:buNone/>
            </a:pPr>
            <a:r>
              <a:rPr lang="fr-CA" altLang="fr-FR" sz="2000" dirty="0">
                <a:latin typeface="Arial" panose="020B0604020202020204" pitchFamily="34" charset="0"/>
                <a:cs typeface="Arial" panose="020B0604020202020204" pitchFamily="34" charset="0"/>
              </a:rPr>
              <a:t>Le dépôt du</a:t>
            </a:r>
            <a:r>
              <a:rPr lang="fr-CA" altLang="fr-FR" sz="2000" b="1" dirty="0">
                <a:solidFill>
                  <a:srgbClr val="F04E24"/>
                </a:solidFill>
                <a:latin typeface="Arial" panose="020B0604020202020204" pitchFamily="34" charset="0"/>
                <a:cs typeface="Arial" panose="020B0604020202020204" pitchFamily="34" charset="0"/>
              </a:rPr>
              <a:t> projet de recherche</a:t>
            </a:r>
          </a:p>
          <a:p>
            <a:pPr>
              <a:lnSpc>
                <a:spcPct val="100000"/>
              </a:lnSpc>
              <a:buNone/>
            </a:pPr>
            <a:r>
              <a:rPr lang="fr-CA" altLang="fr-FR" sz="2000" dirty="0">
                <a:latin typeface="Arial" panose="020B0604020202020204" pitchFamily="34" charset="0"/>
                <a:cs typeface="Arial" panose="020B0604020202020204" pitchFamily="34" charset="0"/>
              </a:rPr>
              <a:t>Le </a:t>
            </a:r>
            <a:r>
              <a:rPr lang="fr-CA" altLang="fr-FR" sz="2000" b="1" dirty="0">
                <a:solidFill>
                  <a:srgbClr val="F04E24"/>
                </a:solidFill>
                <a:latin typeface="Arial" panose="020B0604020202020204" pitchFamily="34" charset="0"/>
                <a:cs typeface="Arial" panose="020B0604020202020204" pitchFamily="34" charset="0"/>
              </a:rPr>
              <a:t>certificat d’éthique</a:t>
            </a:r>
          </a:p>
          <a:p>
            <a:pPr>
              <a:lnSpc>
                <a:spcPct val="100000"/>
              </a:lnSpc>
              <a:buNone/>
            </a:pPr>
            <a:r>
              <a:rPr lang="fr-CA" altLang="fr-FR" sz="2000" dirty="0">
                <a:latin typeface="Arial" panose="020B0604020202020204" pitchFamily="34" charset="0"/>
                <a:cs typeface="Arial" panose="020B0604020202020204" pitchFamily="34" charset="0"/>
              </a:rPr>
              <a:t>L’épreuve écrite et l’épreuve orale de</a:t>
            </a:r>
            <a:r>
              <a:rPr lang="fr-CA" altLang="fr-FR" sz="2000" b="1" dirty="0">
                <a:solidFill>
                  <a:srgbClr val="F04E24"/>
                </a:solidFill>
                <a:latin typeface="Arial" panose="020B0604020202020204" pitchFamily="34" charset="0"/>
                <a:cs typeface="Arial" panose="020B0604020202020204" pitchFamily="34" charset="0"/>
              </a:rPr>
              <a:t> l’examen général de synthèse </a:t>
            </a:r>
            <a:r>
              <a:rPr lang="fr-CA" altLang="fr-FR" sz="2000" dirty="0">
                <a:latin typeface="Arial" panose="020B0604020202020204" pitchFamily="34" charset="0"/>
                <a:cs typeface="Arial" panose="020B0604020202020204" pitchFamily="34" charset="0"/>
              </a:rPr>
              <a:t>(Doc)</a:t>
            </a:r>
          </a:p>
          <a:p>
            <a:pPr>
              <a:lnSpc>
                <a:spcPct val="100000"/>
              </a:lnSpc>
              <a:buNone/>
            </a:pPr>
            <a:r>
              <a:rPr lang="fr-CA" altLang="fr-FR" sz="2000" dirty="0">
                <a:latin typeface="Arial" panose="020B0604020202020204" pitchFamily="34" charset="0"/>
                <a:cs typeface="Arial" panose="020B0604020202020204" pitchFamily="34" charset="0"/>
              </a:rPr>
              <a:t>L’inscription au</a:t>
            </a:r>
            <a:r>
              <a:rPr lang="fr-CA" altLang="fr-FR" sz="2000" b="1" dirty="0">
                <a:solidFill>
                  <a:srgbClr val="F04E24"/>
                </a:solidFill>
                <a:latin typeface="Arial" panose="020B0604020202020204" pitchFamily="34" charset="0"/>
                <a:cs typeface="Arial" panose="020B0604020202020204" pitchFamily="34" charset="0"/>
              </a:rPr>
              <a:t> statut en rédaction</a:t>
            </a:r>
          </a:p>
          <a:p>
            <a:pPr>
              <a:lnSpc>
                <a:spcPct val="100000"/>
              </a:lnSpc>
              <a:buNone/>
            </a:pPr>
            <a:r>
              <a:rPr lang="fr-CA" altLang="fr-FR" sz="2000" dirty="0">
                <a:latin typeface="Arial" panose="020B0604020202020204" pitchFamily="34" charset="0"/>
                <a:cs typeface="Arial" panose="020B0604020202020204" pitchFamily="34" charset="0"/>
              </a:rPr>
              <a:t>Le</a:t>
            </a:r>
            <a:r>
              <a:rPr lang="fr-CA" altLang="fr-FR" sz="2000" b="1" dirty="0">
                <a:solidFill>
                  <a:srgbClr val="F04E24"/>
                </a:solidFill>
                <a:latin typeface="Arial" panose="020B0604020202020204" pitchFamily="34" charset="0"/>
                <a:cs typeface="Arial" panose="020B0604020202020204" pitchFamily="34" charset="0"/>
              </a:rPr>
              <a:t> dépôt du mémoire ou de la thèse </a:t>
            </a:r>
          </a:p>
          <a:p>
            <a:pPr>
              <a:lnSpc>
                <a:spcPct val="100000"/>
              </a:lnSpc>
              <a:buNone/>
            </a:pPr>
            <a:r>
              <a:rPr lang="fr-CA" altLang="fr-FR" sz="2000" dirty="0">
                <a:latin typeface="Arial" panose="020B0604020202020204" pitchFamily="34" charset="0"/>
                <a:cs typeface="Arial" panose="020B0604020202020204" pitchFamily="34" charset="0"/>
              </a:rPr>
              <a:t>L’</a:t>
            </a:r>
            <a:r>
              <a:rPr lang="fr-CA" altLang="fr-FR" sz="2000" b="1" dirty="0">
                <a:solidFill>
                  <a:srgbClr val="F04E24"/>
                </a:solidFill>
                <a:latin typeface="Arial" panose="020B0604020202020204" pitchFamily="34" charset="0"/>
                <a:cs typeface="Arial" panose="020B0604020202020204" pitchFamily="34" charset="0"/>
              </a:rPr>
              <a:t>évaluation par le jury</a:t>
            </a:r>
          </a:p>
          <a:p>
            <a:pPr>
              <a:lnSpc>
                <a:spcPct val="100000"/>
              </a:lnSpc>
              <a:buNone/>
            </a:pPr>
            <a:r>
              <a:rPr lang="fr-CA" altLang="fr-FR" sz="2000" dirty="0">
                <a:latin typeface="Arial" panose="020B0604020202020204" pitchFamily="34" charset="0"/>
                <a:cs typeface="Arial" panose="020B0604020202020204" pitchFamily="34" charset="0"/>
              </a:rPr>
              <a:t>La</a:t>
            </a:r>
            <a:r>
              <a:rPr lang="fr-CA" altLang="fr-FR" sz="2000" b="1" dirty="0">
                <a:solidFill>
                  <a:srgbClr val="F04E24"/>
                </a:solidFill>
                <a:latin typeface="Arial" panose="020B0604020202020204" pitchFamily="34" charset="0"/>
                <a:cs typeface="Arial" panose="020B0604020202020204" pitchFamily="34" charset="0"/>
              </a:rPr>
              <a:t> soutenance de thèse </a:t>
            </a:r>
            <a:r>
              <a:rPr lang="fr-CA" altLang="fr-FR" sz="2000" dirty="0">
                <a:latin typeface="Arial" panose="020B0604020202020204" pitchFamily="34" charset="0"/>
                <a:cs typeface="Arial" panose="020B0604020202020204" pitchFamily="34" charset="0"/>
              </a:rPr>
              <a:t>(Doc)</a:t>
            </a:r>
          </a:p>
        </p:txBody>
      </p:sp>
      <p:sp>
        <p:nvSpPr>
          <p:cNvPr id="8" name="Rectangle 7">
            <a:extLst>
              <a:ext uri="{FF2B5EF4-FFF2-40B4-BE49-F238E27FC236}">
                <a16:creationId xmlns:a16="http://schemas.microsoft.com/office/drawing/2014/main" id="{84530B10-5E5E-4E0A-B617-33545011D8B0}"/>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437EFA1C-92E2-468B-9EE9-DAB027F080DF}"/>
              </a:ext>
            </a:extLst>
          </p:cNvPr>
          <p:cNvSpPr txBox="1">
            <a:spLocks noChangeArrowheads="1"/>
          </p:cNvSpPr>
          <p:nvPr>
            <p:custDataLst>
              <p:tags r:id="rId4"/>
            </p:custDataLst>
          </p:nvPr>
        </p:nvSpPr>
        <p:spPr bwMode="auto">
          <a:xfrm>
            <a:off x="1536191" y="704850"/>
            <a:ext cx="8660754"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Étapes obligatoires : mémoire ou thèse </a:t>
            </a:r>
          </a:p>
        </p:txBody>
      </p:sp>
    </p:spTree>
    <p:extLst>
      <p:ext uri="{BB962C8B-B14F-4D97-AF65-F5344CB8AC3E}">
        <p14:creationId xmlns:p14="http://schemas.microsoft.com/office/powerpoint/2010/main" val="3455283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069055"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Conciliation études-travail</a:t>
            </a:r>
          </a:p>
        </p:txBody>
      </p:sp>
      <p:sp>
        <p:nvSpPr>
          <p:cNvPr id="10" name="ZoneTexte 11">
            <a:extLst>
              <a:ext uri="{FF2B5EF4-FFF2-40B4-BE49-F238E27FC236}">
                <a16:creationId xmlns:a16="http://schemas.microsoft.com/office/drawing/2014/main" id="{844A0B59-E84C-49CC-B2DB-C48081E170E5}"/>
              </a:ext>
            </a:extLst>
          </p:cNvPr>
          <p:cNvSpPr txBox="1">
            <a:spLocks noChangeArrowheads="1"/>
          </p:cNvSpPr>
          <p:nvPr>
            <p:custDataLst>
              <p:tags r:id="rId4"/>
            </p:custDataLst>
          </p:nvPr>
        </p:nvSpPr>
        <p:spPr bwMode="auto">
          <a:xfrm>
            <a:off x="619125" y="1676530"/>
            <a:ext cx="6304189"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hangingPunct="1">
              <a:lnSpc>
                <a:spcPct val="100000"/>
              </a:lnSpc>
              <a:spcBef>
                <a:spcPct val="0"/>
              </a:spcBef>
            </a:pPr>
            <a:r>
              <a:rPr lang="fr-CA" altLang="fr-FR" sz="2000" dirty="0">
                <a:latin typeface="Arial" panose="020B0604020202020204" pitchFamily="34" charset="0"/>
                <a:cs typeface="Arial" panose="020B0604020202020204" pitchFamily="34" charset="0"/>
              </a:rPr>
              <a:t>Étant donné la charge de travail, </a:t>
            </a:r>
            <a:r>
              <a:rPr lang="fr-CA" altLang="fr-FR" sz="2000" u="sng" dirty="0">
                <a:latin typeface="Arial" panose="020B0604020202020204" pitchFamily="34" charset="0"/>
                <a:cs typeface="Arial" panose="020B0604020202020204" pitchFamily="34" charset="0"/>
              </a:rPr>
              <a:t>l’idéal</a:t>
            </a:r>
            <a:r>
              <a:rPr lang="fr-CA" altLang="fr-FR" sz="2000" dirty="0">
                <a:latin typeface="Arial" panose="020B0604020202020204" pitchFamily="34" charset="0"/>
                <a:cs typeface="Arial" panose="020B0604020202020204" pitchFamily="34" charset="0"/>
              </a:rPr>
              <a:t> est </a:t>
            </a:r>
            <a:r>
              <a:rPr lang="fr-CA" altLang="fr-FR" sz="2000" b="1" dirty="0">
                <a:latin typeface="Arial" panose="020B0604020202020204" pitchFamily="34" charset="0"/>
                <a:cs typeface="Arial" panose="020B0604020202020204" pitchFamily="34" charset="0"/>
              </a:rPr>
              <a:t>de ne pas occuper un travail rémunéré </a:t>
            </a:r>
            <a:r>
              <a:rPr lang="fr-CA" altLang="fr-FR" sz="2000" dirty="0">
                <a:latin typeface="Arial" panose="020B0604020202020204" pitchFamily="34" charset="0"/>
                <a:cs typeface="Arial" panose="020B0604020202020204" pitchFamily="34" charset="0"/>
              </a:rPr>
              <a:t>durant les sessions d’études.</a:t>
            </a:r>
          </a:p>
          <a:p>
            <a:pPr marL="342900" indent="-342900" eaLnBrk="1" hangingPunct="1">
              <a:lnSpc>
                <a:spcPct val="100000"/>
              </a:lnSpc>
              <a:spcBef>
                <a:spcPct val="0"/>
              </a:spcBef>
            </a:pPr>
            <a:r>
              <a:rPr lang="fr-CA" altLang="fr-FR" sz="2000" dirty="0">
                <a:latin typeface="Arial" panose="020B0604020202020204" pitchFamily="34" charset="0"/>
                <a:cs typeface="Arial" panose="020B0604020202020204" pitchFamily="34" charset="0"/>
              </a:rPr>
              <a:t>Pour ceux/celles qui le font, évitez de travailler plus de 10-12 heures par semaine</a:t>
            </a:r>
          </a:p>
          <a:p>
            <a:pPr marL="342900" indent="-342900" eaLnBrk="1" hangingPunct="1">
              <a:lnSpc>
                <a:spcPct val="100000"/>
              </a:lnSpc>
              <a:spcBef>
                <a:spcPct val="0"/>
              </a:spcBef>
            </a:pPr>
            <a:r>
              <a:rPr lang="fr-CA" altLang="fr-FR" sz="2000" dirty="0">
                <a:latin typeface="Arial" panose="020B0604020202020204" pitchFamily="34" charset="0"/>
                <a:cs typeface="Arial" panose="020B0604020202020204" pitchFamily="34" charset="0"/>
              </a:rPr>
              <a:t>Au-delà de ce nombre, l’expérience nous suggère qu’il devient difficile de concilier les horaires de cours, de stage et de travail rémunéré.</a:t>
            </a:r>
          </a:p>
          <a:p>
            <a:pPr eaLnBrk="1" hangingPunct="1">
              <a:lnSpc>
                <a:spcPct val="100000"/>
              </a:lnSpc>
              <a:spcBef>
                <a:spcPct val="0"/>
              </a:spcBef>
              <a:buNone/>
            </a:pPr>
            <a:endParaRPr lang="fr-CA" altLang="fr-FR" sz="2400"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sz="2400" b="1" dirty="0">
                <a:solidFill>
                  <a:srgbClr val="F04E24"/>
                </a:solidFill>
                <a:latin typeface="Arial" panose="020B0604020202020204" pitchFamily="34" charset="0"/>
                <a:cs typeface="Arial" panose="020B0604020202020204" pitchFamily="34" charset="0"/>
              </a:rPr>
              <a:t>Plusieurs occasions de travail comme auxiliaire d’enseignement ou de recherche sont disponibles chaque année!</a:t>
            </a:r>
          </a:p>
          <a:p>
            <a:pPr eaLnBrk="1" hangingPunct="1">
              <a:lnSpc>
                <a:spcPct val="100000"/>
              </a:lnSpc>
              <a:spcBef>
                <a:spcPct val="0"/>
              </a:spcBef>
              <a:buNone/>
            </a:pPr>
            <a:endParaRPr lang="fr-CA" altLang="fr-FR" sz="2400" dirty="0">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8B4E645E-E45C-45AE-9059-9A0BBE8FF6C8}"/>
              </a:ext>
            </a:extLst>
          </p:cNvPr>
          <p:cNvPicPr>
            <a:picLocks noChangeAspect="1"/>
          </p:cNvPicPr>
          <p:nvPr/>
        </p:nvPicPr>
        <p:blipFill>
          <a:blip r:embed="rId7"/>
          <a:stretch>
            <a:fillRect/>
          </a:stretch>
        </p:blipFill>
        <p:spPr>
          <a:xfrm>
            <a:off x="7186684" y="354731"/>
            <a:ext cx="4820323" cy="6230219"/>
          </a:xfrm>
          <a:prstGeom prst="rect">
            <a:avLst/>
          </a:prstGeom>
        </p:spPr>
      </p:pic>
    </p:spTree>
    <p:extLst>
      <p:ext uri="{BB962C8B-B14F-4D97-AF65-F5344CB8AC3E}">
        <p14:creationId xmlns:p14="http://schemas.microsoft.com/office/powerpoint/2010/main" val="1497418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7447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Les ressources à l’UdeM</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Tree>
    <p:extLst>
      <p:ext uri="{BB962C8B-B14F-4D97-AF65-F5344CB8AC3E}">
        <p14:creationId xmlns:p14="http://schemas.microsoft.com/office/powerpoint/2010/main" val="1565415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8;p2">
            <a:extLst>
              <a:ext uri="{FF2B5EF4-FFF2-40B4-BE49-F238E27FC236}">
                <a16:creationId xmlns:a16="http://schemas.microsoft.com/office/drawing/2014/main" id="{CC1AC4EF-C081-4551-A1D9-34C8346782CA}"/>
              </a:ext>
            </a:extLst>
          </p:cNvPr>
          <p:cNvSpPr txBox="1">
            <a:spLocks noGrp="1"/>
          </p:cNvSpPr>
          <p:nvPr/>
        </p:nvSpPr>
        <p:spPr>
          <a:xfrm>
            <a:off x="3763926" y="624663"/>
            <a:ext cx="6932428" cy="5608674"/>
          </a:xfrm>
          <a:prstGeom prst="rect">
            <a:avLst/>
          </a:prstGeom>
          <a:solidFill>
            <a:srgbClr val="FEE1DE"/>
          </a:solidFill>
          <a:ln>
            <a:noFill/>
          </a:ln>
        </p:spPr>
        <p:txBody>
          <a:bodyPr spcFirstLastPara="1" wrap="square" lIns="45700" tIns="45700" rIns="45700"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200"/>
              </a:spcBef>
              <a:spcAft>
                <a:spcPts val="0"/>
              </a:spcAft>
              <a:buClr>
                <a:schemeClr val="dk2"/>
              </a:buClr>
              <a:buSzPts val="1800"/>
              <a:buFont typeface="Arial"/>
              <a:buChar char=" "/>
              <a:defRPr sz="2400" b="0" i="0" u="none" strike="noStrike" cap="none">
                <a:solidFill>
                  <a:schemeClr val="dk2"/>
                </a:solidFill>
                <a:latin typeface="Arial"/>
                <a:ea typeface="Arial"/>
                <a:cs typeface="Arial"/>
                <a:sym typeface="Arial"/>
              </a:defRPr>
            </a:lvl1pPr>
            <a:lvl2pPr marL="914400" marR="0" lvl="1" indent="-342900" algn="l" rtl="0">
              <a:lnSpc>
                <a:spcPct val="90000"/>
              </a:lnSpc>
              <a:spcBef>
                <a:spcPts val="2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2pPr>
            <a:lvl3pPr marL="1371600" marR="0" lvl="2"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3pPr>
            <a:lvl4pPr marL="1828800" marR="0" lvl="3"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4pPr>
            <a:lvl5pPr marL="2286000" marR="0" lvl="4"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5pPr>
            <a:lvl6pPr marL="2743200" marR="0" lvl="5"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6pPr>
            <a:lvl7pPr marL="3200400" marR="0" lvl="6"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7pPr>
            <a:lvl8pPr marL="3657600" marR="0" lvl="7" indent="-342900" algn="l" rtl="0">
              <a:lnSpc>
                <a:spcPct val="90000"/>
              </a:lnSpc>
              <a:spcBef>
                <a:spcPts val="400"/>
              </a:spcBef>
              <a:spcAft>
                <a:spcPts val="0"/>
              </a:spcAft>
              <a:buClr>
                <a:schemeClr val="dk2"/>
              </a:buClr>
              <a:buSzPts val="1800"/>
              <a:buFont typeface="Arial"/>
              <a:buChar char="?"/>
              <a:defRPr sz="1900" b="0" i="0" u="none" strike="noStrike" cap="none">
                <a:solidFill>
                  <a:schemeClr val="dk2"/>
                </a:solidFill>
                <a:latin typeface="Arial"/>
                <a:ea typeface="Arial"/>
                <a:cs typeface="Arial"/>
                <a:sym typeface="Arial"/>
              </a:defRPr>
            </a:lvl8pPr>
            <a:lvl9pPr marL="4114800" marR="0" lvl="8" indent="-342900" algn="l" rtl="0">
              <a:lnSpc>
                <a:spcPct val="90000"/>
              </a:lnSpc>
              <a:spcBef>
                <a:spcPts val="400"/>
              </a:spcBef>
              <a:spcAft>
                <a:spcPts val="400"/>
              </a:spcAft>
              <a:buClr>
                <a:schemeClr val="dk2"/>
              </a:buClr>
              <a:buSzPts val="1800"/>
              <a:buFont typeface="Arial"/>
              <a:buChar char="?"/>
              <a:defRPr sz="1900" b="0" i="0" u="none" strike="noStrike" cap="none">
                <a:solidFill>
                  <a:schemeClr val="dk2"/>
                </a:solidFill>
                <a:latin typeface="Arial"/>
                <a:ea typeface="Arial"/>
                <a:cs typeface="Arial"/>
                <a:sym typeface="Arial"/>
              </a:defRPr>
            </a:lvl9pPr>
          </a:lstStyle>
          <a:p>
            <a:pPr marL="457200" lvl="0" indent="-349250" algn="l" rtl="0">
              <a:lnSpc>
                <a:spcPct val="90000"/>
              </a:lnSpc>
              <a:spcBef>
                <a:spcPts val="0"/>
              </a:spcBef>
              <a:spcAft>
                <a:spcPts val="0"/>
              </a:spcAft>
              <a:buSzPts val="1900"/>
              <a:buFont typeface="Arial" panose="020B0604020202020204" pitchFamily="34" charset="0"/>
              <a:buChar char="•"/>
            </a:pPr>
            <a:endParaRPr lang="fr-FR" b="1" dirty="0">
              <a:ln w="0"/>
              <a:solidFill>
                <a:schemeClr val="tx1"/>
              </a:solidFill>
            </a:endParaRPr>
          </a:p>
          <a:p>
            <a:pPr marL="107950" lvl="0" indent="0" algn="l" rtl="0">
              <a:lnSpc>
                <a:spcPct val="90000"/>
              </a:lnSpc>
              <a:spcBef>
                <a:spcPts val="0"/>
              </a:spcBef>
              <a:spcAft>
                <a:spcPts val="0"/>
              </a:spcAft>
              <a:buSzPts val="1900"/>
              <a:buNone/>
            </a:pPr>
            <a:endParaRPr lang="fr-CA" dirty="0">
              <a:ln w="0"/>
              <a:solidFill>
                <a:schemeClr val="tx1"/>
              </a:solidFill>
            </a:endParaRPr>
          </a:p>
          <a:p>
            <a:pPr marL="107950" lvl="0" indent="0" algn="l" rtl="0">
              <a:lnSpc>
                <a:spcPct val="90000"/>
              </a:lnSpc>
              <a:spcBef>
                <a:spcPts val="0"/>
              </a:spcBef>
              <a:spcAft>
                <a:spcPts val="0"/>
              </a:spcAft>
              <a:buSzPts val="1900"/>
              <a:buNone/>
            </a:pPr>
            <a:endParaRPr lang="fr-CA" dirty="0">
              <a:ln w="0"/>
              <a:solidFill>
                <a:schemeClr val="tx1"/>
              </a:solidFill>
            </a:endParaRPr>
          </a:p>
          <a:p>
            <a:pPr marL="107950" lvl="0" indent="0" algn="l" rtl="0">
              <a:lnSpc>
                <a:spcPct val="90000"/>
              </a:lnSpc>
              <a:spcBef>
                <a:spcPts val="0"/>
              </a:spcBef>
              <a:spcAft>
                <a:spcPts val="0"/>
              </a:spcAft>
              <a:buSzPts val="1900"/>
              <a:buNone/>
            </a:pPr>
            <a:r>
              <a:rPr lang="fr-CA" dirty="0">
                <a:ln w="0"/>
                <a:solidFill>
                  <a:schemeClr val="tx1"/>
                </a:solidFill>
              </a:rPr>
              <a:t>Offre au besoin des références pour les étudiantes et étudiants de l’École</a:t>
            </a:r>
          </a:p>
          <a:p>
            <a:pPr marL="107950" lvl="0" indent="0" algn="l" rtl="0">
              <a:lnSpc>
                <a:spcPct val="90000"/>
              </a:lnSpc>
              <a:spcBef>
                <a:spcPts val="0"/>
              </a:spcBef>
              <a:spcAft>
                <a:spcPts val="0"/>
              </a:spcAft>
              <a:buSzPts val="1900"/>
              <a:buNone/>
            </a:pPr>
            <a:endParaRPr lang="fr-CA" dirty="0">
              <a:ln w="0"/>
              <a:solidFill>
                <a:schemeClr val="tx1"/>
              </a:solidFill>
            </a:endParaRPr>
          </a:p>
          <a:p>
            <a:pPr marL="107950" lvl="0" indent="0" algn="l" rtl="0">
              <a:lnSpc>
                <a:spcPct val="90000"/>
              </a:lnSpc>
              <a:spcBef>
                <a:spcPts val="0"/>
              </a:spcBef>
              <a:spcAft>
                <a:spcPts val="0"/>
              </a:spcAft>
              <a:buSzPts val="1900"/>
              <a:buNone/>
            </a:pPr>
            <a:r>
              <a:rPr lang="fr-CA" b="1" dirty="0">
                <a:ln w="0"/>
                <a:solidFill>
                  <a:schemeClr val="tx1"/>
                </a:solidFill>
              </a:rPr>
              <a:t>Activités pour favoriser le soutien social :</a:t>
            </a:r>
          </a:p>
          <a:p>
            <a:pPr marL="450850">
              <a:spcBef>
                <a:spcPts val="0"/>
              </a:spcBef>
              <a:buSzPts val="1900"/>
              <a:buFont typeface="Arial" panose="020B0604020202020204" pitchFamily="34" charset="0"/>
              <a:buChar char="•"/>
            </a:pPr>
            <a:r>
              <a:rPr lang="fr-CA" sz="2000" dirty="0">
                <a:ln w="0"/>
                <a:solidFill>
                  <a:schemeClr val="tx1"/>
                </a:solidFill>
              </a:rPr>
              <a:t>Ateliers de gestion du stress</a:t>
            </a:r>
          </a:p>
          <a:p>
            <a:pPr marL="450850">
              <a:spcBef>
                <a:spcPts val="0"/>
              </a:spcBef>
              <a:buSzPts val="1900"/>
              <a:buFont typeface="Arial" panose="020B0604020202020204" pitchFamily="34" charset="0"/>
              <a:buChar char="•"/>
            </a:pPr>
            <a:r>
              <a:rPr lang="fr-CA" sz="2000" dirty="0">
                <a:ln w="0"/>
                <a:solidFill>
                  <a:schemeClr val="tx1"/>
                </a:solidFill>
              </a:rPr>
              <a:t>Tournée des classes</a:t>
            </a:r>
          </a:p>
          <a:p>
            <a:pPr marL="450850">
              <a:spcBef>
                <a:spcPts val="0"/>
              </a:spcBef>
              <a:buSzPts val="1900"/>
              <a:buFont typeface="Arial" panose="020B0604020202020204" pitchFamily="34" charset="0"/>
              <a:buChar char="•"/>
            </a:pPr>
            <a:r>
              <a:rPr lang="fr-CA" sz="2000" dirty="0">
                <a:ln w="0"/>
                <a:solidFill>
                  <a:schemeClr val="tx1"/>
                </a:solidFill>
              </a:rPr>
              <a:t>Aide ponctuelle</a:t>
            </a:r>
          </a:p>
          <a:p>
            <a:pPr marL="450850">
              <a:spcBef>
                <a:spcPts val="0"/>
              </a:spcBef>
              <a:buSzPts val="1900"/>
              <a:buFont typeface="Arial" panose="020B0604020202020204" pitchFamily="34" charset="0"/>
              <a:buChar char="•"/>
            </a:pPr>
            <a:r>
              <a:rPr lang="fr-CA" sz="2000" dirty="0">
                <a:ln w="0"/>
                <a:solidFill>
                  <a:schemeClr val="tx1"/>
                </a:solidFill>
              </a:rPr>
              <a:t>Sessions d’études</a:t>
            </a:r>
          </a:p>
          <a:p>
            <a:pPr marL="450850">
              <a:spcBef>
                <a:spcPts val="0"/>
              </a:spcBef>
              <a:buSzPts val="1900"/>
              <a:buFont typeface="Arial" panose="020B0604020202020204" pitchFamily="34" charset="0"/>
              <a:buChar char="•"/>
            </a:pPr>
            <a:r>
              <a:rPr lang="fr-CA" sz="2000" dirty="0">
                <a:ln w="0"/>
                <a:solidFill>
                  <a:schemeClr val="tx1"/>
                </a:solidFill>
              </a:rPr>
              <a:t>Soutien entre personnes au bac et à la maîtrise</a:t>
            </a:r>
          </a:p>
          <a:p>
            <a:pPr marL="0" lvl="0" indent="0" algn="l" rtl="0">
              <a:lnSpc>
                <a:spcPct val="90000"/>
              </a:lnSpc>
              <a:spcBef>
                <a:spcPts val="1400"/>
              </a:spcBef>
              <a:spcAft>
                <a:spcPts val="0"/>
              </a:spcAft>
              <a:buNone/>
            </a:pPr>
            <a:endParaRPr lang="fr-FR" sz="1900" dirty="0">
              <a:ln w="0"/>
              <a:solidFill>
                <a:schemeClr val="tx1"/>
              </a:solidFill>
            </a:endParaRPr>
          </a:p>
          <a:p>
            <a:pPr marL="0" lvl="0" indent="0" algn="l" rtl="0">
              <a:lnSpc>
                <a:spcPct val="90000"/>
              </a:lnSpc>
              <a:spcBef>
                <a:spcPts val="1400"/>
              </a:spcBef>
              <a:spcAft>
                <a:spcPts val="0"/>
              </a:spcAft>
              <a:buNone/>
            </a:pPr>
            <a:endParaRPr sz="1900" dirty="0">
              <a:ln w="0"/>
              <a:solidFill>
                <a:schemeClr val="tx1"/>
              </a:solidFill>
            </a:endParaRPr>
          </a:p>
        </p:txBody>
      </p:sp>
      <p:sp>
        <p:nvSpPr>
          <p:cNvPr id="3" name="Freeform 8">
            <a:extLst>
              <a:ext uri="{FF2B5EF4-FFF2-40B4-BE49-F238E27FC236}">
                <a16:creationId xmlns:a16="http://schemas.microsoft.com/office/drawing/2014/main" id="{280D0D27-EF64-4FA5-A8F3-EBFAE29930E5}"/>
              </a:ext>
            </a:extLst>
          </p:cNvPr>
          <p:cNvSpPr/>
          <p:nvPr/>
        </p:nvSpPr>
        <p:spPr>
          <a:xfrm>
            <a:off x="744279" y="624663"/>
            <a:ext cx="1903228" cy="5608674"/>
          </a:xfrm>
          <a:custGeom>
            <a:avLst/>
            <a:gdLst/>
            <a:ahLst/>
            <a:cxnLst/>
            <a:rect l="l" t="t" r="r" b="b"/>
            <a:pathLst>
              <a:path w="1989251" h="5987449">
                <a:moveTo>
                  <a:pt x="0" y="0"/>
                </a:moveTo>
                <a:lnTo>
                  <a:pt x="1989251" y="0"/>
                </a:lnTo>
                <a:lnTo>
                  <a:pt x="1989251" y="5987449"/>
                </a:lnTo>
                <a:lnTo>
                  <a:pt x="0" y="5987449"/>
                </a:lnTo>
                <a:lnTo>
                  <a:pt x="0" y="0"/>
                </a:lnTo>
                <a:close/>
              </a:path>
            </a:pathLst>
          </a:custGeom>
          <a:blipFill>
            <a:blip r:embed="rId3"/>
            <a:stretch>
              <a:fillRect/>
            </a:stretch>
          </a:blipFill>
        </p:spPr>
        <p:txBody>
          <a:bodyPr/>
          <a:lstStyle/>
          <a:p>
            <a:endParaRPr lang="fr-CA"/>
          </a:p>
        </p:txBody>
      </p:sp>
      <p:sp>
        <p:nvSpPr>
          <p:cNvPr id="4" name="Freeform 5">
            <a:extLst>
              <a:ext uri="{FF2B5EF4-FFF2-40B4-BE49-F238E27FC236}">
                <a16:creationId xmlns:a16="http://schemas.microsoft.com/office/drawing/2014/main" id="{850AC997-A2B2-4A33-8EAA-537EB6E3FC1B}"/>
              </a:ext>
            </a:extLst>
          </p:cNvPr>
          <p:cNvSpPr/>
          <p:nvPr/>
        </p:nvSpPr>
        <p:spPr>
          <a:xfrm>
            <a:off x="7980817" y="3664208"/>
            <a:ext cx="4211183" cy="2910113"/>
          </a:xfrm>
          <a:custGeom>
            <a:avLst/>
            <a:gdLst/>
            <a:ahLst/>
            <a:cxnLst/>
            <a:rect l="l" t="t" r="r" b="b"/>
            <a:pathLst>
              <a:path w="2149849" h="1571043">
                <a:moveTo>
                  <a:pt x="0" y="0"/>
                </a:moveTo>
                <a:lnTo>
                  <a:pt x="2149848" y="0"/>
                </a:lnTo>
                <a:lnTo>
                  <a:pt x="2149848" y="1571043"/>
                </a:lnTo>
                <a:lnTo>
                  <a:pt x="0" y="1571043"/>
                </a:lnTo>
                <a:lnTo>
                  <a:pt x="0" y="0"/>
                </a:lnTo>
                <a:close/>
              </a:path>
            </a:pathLst>
          </a:custGeom>
          <a:blipFill>
            <a:blip r:embed="rId4"/>
            <a:stretch>
              <a:fillRect l="-53718" t="-110053" r="-57871" b="-162111"/>
            </a:stretch>
          </a:blipFill>
        </p:spPr>
        <p:txBody>
          <a:bodyPr/>
          <a:lstStyle/>
          <a:p>
            <a:endParaRPr lang="fr-CA"/>
          </a:p>
        </p:txBody>
      </p:sp>
    </p:spTree>
    <p:extLst>
      <p:ext uri="{BB962C8B-B14F-4D97-AF65-F5344CB8AC3E}">
        <p14:creationId xmlns:p14="http://schemas.microsoft.com/office/powerpoint/2010/main" val="2855149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ADCAD1-54F9-411E-ADA4-9F55B08AE047}"/>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3" name="Image 2">
            <a:extLst>
              <a:ext uri="{FF2B5EF4-FFF2-40B4-BE49-F238E27FC236}">
                <a16:creationId xmlns:a16="http://schemas.microsoft.com/office/drawing/2014/main" id="{6E680445-5C09-4EF2-AA03-56F4BEEA47F1}"/>
              </a:ext>
            </a:extLst>
          </p:cNvPr>
          <p:cNvPicPr>
            <a:picLocks noChangeAspect="1"/>
          </p:cNvPicPr>
          <p:nvPr/>
        </p:nvPicPr>
        <p:blipFill>
          <a:blip r:embed="rId6"/>
          <a:stretch>
            <a:fillRect/>
          </a:stretch>
        </p:blipFill>
        <p:spPr>
          <a:xfrm flipH="1">
            <a:off x="7868081" y="1442403"/>
            <a:ext cx="3624876" cy="3735654"/>
          </a:xfrm>
          <a:prstGeom prst="rect">
            <a:avLst/>
          </a:prstGeom>
        </p:spPr>
      </p:pic>
      <p:sp>
        <p:nvSpPr>
          <p:cNvPr id="8" name="Rectangle 7">
            <a:extLst>
              <a:ext uri="{FF2B5EF4-FFF2-40B4-BE49-F238E27FC236}">
                <a16:creationId xmlns:a16="http://schemas.microsoft.com/office/drawing/2014/main" id="{87F0548A-BFA7-44B7-8DDB-971E9E5BDE8D}"/>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DA0996CF-AC7F-4791-A362-BE4013018F2C}"/>
              </a:ext>
            </a:extLst>
          </p:cNvPr>
          <p:cNvSpPr txBox="1">
            <a:spLocks noChangeArrowheads="1"/>
          </p:cNvSpPr>
          <p:nvPr>
            <p:custDataLst>
              <p:tags r:id="rId3"/>
            </p:custDataLst>
          </p:nvPr>
        </p:nvSpPr>
        <p:spPr bwMode="auto">
          <a:xfrm>
            <a:off x="5121146" y="582063"/>
            <a:ext cx="6421567" cy="58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ts val="4063"/>
              </a:lnSpc>
              <a:spcBef>
                <a:spcPct val="0"/>
              </a:spcBef>
              <a:buFontTx/>
              <a:buNone/>
            </a:pPr>
            <a:r>
              <a:rPr lang="fr-FR" altLang="fr-FR" sz="3200" b="1" dirty="0">
                <a:solidFill>
                  <a:srgbClr val="0057AC"/>
                </a:solidFill>
                <a:latin typeface="Arial" panose="020B0604020202020204" pitchFamily="34" charset="0"/>
                <a:cs typeface="Arial" panose="020B0604020202020204" pitchFamily="34" charset="0"/>
              </a:rPr>
              <a:t>Autres ressources à l’UdeM</a:t>
            </a:r>
          </a:p>
        </p:txBody>
      </p:sp>
      <p:graphicFrame>
        <p:nvGraphicFramePr>
          <p:cNvPr id="11" name="Diagramme 10">
            <a:extLst>
              <a:ext uri="{FF2B5EF4-FFF2-40B4-BE49-F238E27FC236}">
                <a16:creationId xmlns:a16="http://schemas.microsoft.com/office/drawing/2014/main" id="{6EC88F74-2ACB-4715-ADC2-A1BA121405DA}"/>
              </a:ext>
            </a:extLst>
          </p:cNvPr>
          <p:cNvGraphicFramePr/>
          <p:nvPr>
            <p:extLst>
              <p:ext uri="{D42A27DB-BD31-4B8C-83A1-F6EECF244321}">
                <p14:modId xmlns:p14="http://schemas.microsoft.com/office/powerpoint/2010/main" val="2767249092"/>
              </p:ext>
            </p:extLst>
          </p:nvPr>
        </p:nvGraphicFramePr>
        <p:xfrm>
          <a:off x="-373294" y="301818"/>
          <a:ext cx="8241375" cy="62831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51679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7" y="942975"/>
            <a:ext cx="6882993" cy="62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Les prochaines étapes</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Tree>
    <p:extLst>
      <p:ext uri="{BB962C8B-B14F-4D97-AF65-F5344CB8AC3E}">
        <p14:creationId xmlns:p14="http://schemas.microsoft.com/office/powerpoint/2010/main" val="359530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069055"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Faites votre choix de cours</a:t>
            </a:r>
          </a:p>
        </p:txBody>
      </p:sp>
      <p:sp>
        <p:nvSpPr>
          <p:cNvPr id="10" name="ZoneTexte 11">
            <a:extLst>
              <a:ext uri="{FF2B5EF4-FFF2-40B4-BE49-F238E27FC236}">
                <a16:creationId xmlns:a16="http://schemas.microsoft.com/office/drawing/2014/main" id="{844A0B59-E84C-49CC-B2DB-C48081E170E5}"/>
              </a:ext>
            </a:extLst>
          </p:cNvPr>
          <p:cNvSpPr txBox="1">
            <a:spLocks noChangeArrowheads="1"/>
          </p:cNvSpPr>
          <p:nvPr>
            <p:custDataLst>
              <p:tags r:id="rId4"/>
            </p:custDataLst>
          </p:nvPr>
        </p:nvSpPr>
        <p:spPr bwMode="auto">
          <a:xfrm>
            <a:off x="619125" y="1676530"/>
            <a:ext cx="10923588"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Le choix de cours se fait </a:t>
            </a:r>
            <a:r>
              <a:rPr lang="fr-CA" altLang="fr-FR" sz="2400" b="1" dirty="0">
                <a:latin typeface="Arial" panose="020B0604020202020204" pitchFamily="34" charset="0"/>
                <a:cs typeface="Arial" panose="020B0604020202020204" pitchFamily="34" charset="0"/>
              </a:rPr>
              <a:t>dans les jours après cette rencontre d’information</a:t>
            </a:r>
            <a:r>
              <a:rPr lang="fr-CA" altLang="fr-FR" sz="2400" dirty="0">
                <a:latin typeface="Arial" panose="020B0604020202020204" pitchFamily="34" charset="0"/>
                <a:cs typeface="Arial" panose="020B0604020202020204" pitchFamily="34" charset="0"/>
              </a:rPr>
              <a:t>. Vous recevrez un courriel avec tous les détails par la TGDE.</a:t>
            </a:r>
          </a:p>
          <a:p>
            <a:pPr marL="342900" indent="-342900" eaLnBrk="1" hangingPunct="1">
              <a:lnSpc>
                <a:spcPct val="100000"/>
              </a:lnSpc>
              <a:spcBef>
                <a:spcPct val="0"/>
              </a:spcBef>
            </a:pPr>
            <a:r>
              <a:rPr lang="fr-CA" altLang="fr-FR" sz="2400" b="1" dirty="0">
                <a:solidFill>
                  <a:srgbClr val="F04E24"/>
                </a:solidFill>
                <a:latin typeface="Arial" panose="020B0604020202020204" pitchFamily="34" charset="0"/>
                <a:cs typeface="Arial" panose="020B0604020202020204" pitchFamily="34" charset="0"/>
              </a:rPr>
              <a:t>APRÈS avoir reçu le courriel</a:t>
            </a:r>
            <a:r>
              <a:rPr lang="fr-CA" altLang="fr-FR" sz="2400" dirty="0">
                <a:latin typeface="Arial" panose="020B0604020202020204" pitchFamily="34" charset="0"/>
                <a:cs typeface="Arial" panose="020B0604020202020204" pitchFamily="34" charset="0"/>
              </a:rPr>
              <a:t>, remplir les formulaire dans votre </a:t>
            </a:r>
            <a:r>
              <a:rPr lang="fr-CA" altLang="fr-FR" sz="2400" dirty="0">
                <a:latin typeface="Arial" panose="020B0604020202020204" pitchFamily="34" charset="0"/>
                <a:cs typeface="Arial" panose="020B0604020202020204" pitchFamily="34" charset="0"/>
                <a:hlinkClick r:id="rId7"/>
              </a:rPr>
              <a:t>Centre étudiant</a:t>
            </a:r>
            <a:r>
              <a:rPr lang="fr-CA" altLang="fr-FR" sz="2400" dirty="0">
                <a:latin typeface="Arial" panose="020B0604020202020204" pitchFamily="34" charset="0"/>
                <a:cs typeface="Arial" panose="020B0604020202020204" pitchFamily="34" charset="0"/>
              </a:rPr>
              <a:t>, à la vignette « </a:t>
            </a:r>
            <a:r>
              <a:rPr lang="fr-CA" altLang="fr-FR" sz="2400" i="1" dirty="0">
                <a:latin typeface="Arial" panose="020B0604020202020204" pitchFamily="34" charset="0"/>
                <a:cs typeface="Arial" panose="020B0604020202020204" pitchFamily="34" charset="0"/>
              </a:rPr>
              <a:t>Vos formulaires </a:t>
            </a:r>
            <a:r>
              <a:rPr lang="fr-CA" altLang="fr-FR" sz="2400" dirty="0">
                <a:latin typeface="Arial" panose="020B0604020202020204" pitchFamily="34" charset="0"/>
                <a:cs typeface="Arial" panose="020B0604020202020204" pitchFamily="34" charset="0"/>
              </a:rPr>
              <a:t>». </a:t>
            </a:r>
          </a:p>
          <a:p>
            <a:pPr marL="342900" indent="-342900" eaLnBrk="1" hangingPunct="1">
              <a:lnSpc>
                <a:spcPct val="100000"/>
              </a:lnSpc>
              <a:spcBef>
                <a:spcPct val="0"/>
              </a:spcBef>
            </a:pPr>
            <a:endParaRPr lang="fr-CA" altLang="fr-FR" sz="2400" dirty="0">
              <a:latin typeface="Arial" panose="020B0604020202020204" pitchFamily="34" charset="0"/>
              <a:cs typeface="Arial" panose="020B0604020202020204" pitchFamily="34" charset="0"/>
            </a:endParaRPr>
          </a:p>
          <a:p>
            <a:pPr marL="342900" indent="-342900" eaLnBrk="1" hangingPunct="1">
              <a:lnSpc>
                <a:spcPct val="100000"/>
              </a:lnSpc>
              <a:spcBef>
                <a:spcPct val="0"/>
              </a:spcBef>
            </a:pPr>
            <a:r>
              <a:rPr lang="fr-CA" altLang="fr-FR" sz="2400" dirty="0">
                <a:latin typeface="Arial" panose="020B0604020202020204" pitchFamily="34" charset="0"/>
                <a:cs typeface="Arial" panose="020B0604020202020204" pitchFamily="34" charset="0"/>
              </a:rPr>
              <a:t>Les TGDE traiteront ensuite vos demandes :</a:t>
            </a:r>
          </a:p>
          <a:p>
            <a:pPr marL="1085850" lvl="1" indent="-342900" eaLnBrk="1" hangingPunct="1">
              <a:lnSpc>
                <a:spcPct val="100000"/>
              </a:lnSpc>
              <a:spcBef>
                <a:spcPct val="0"/>
              </a:spcBef>
            </a:pPr>
            <a:r>
              <a:rPr lang="fr-CA" altLang="fr-FR" sz="2000" dirty="0">
                <a:latin typeface="Arial" panose="020B0604020202020204" pitchFamily="34" charset="0"/>
                <a:cs typeface="Arial" panose="020B0604020202020204" pitchFamily="34" charset="0"/>
              </a:rPr>
              <a:t>Campus de Montréal</a:t>
            </a:r>
          </a:p>
          <a:p>
            <a:pPr lvl="2" indent="0" eaLnBrk="1" hangingPunct="1">
              <a:lnSpc>
                <a:spcPct val="100000"/>
              </a:lnSpc>
              <a:spcBef>
                <a:spcPct val="0"/>
              </a:spcBef>
              <a:buNone/>
            </a:pPr>
            <a:r>
              <a:rPr lang="fr-CA" altLang="fr-FR" dirty="0">
                <a:latin typeface="Arial" panose="020B0604020202020204" pitchFamily="34" charset="0"/>
                <a:cs typeface="Arial" panose="020B0604020202020204" pitchFamily="34" charset="0"/>
                <a:hlinkClick r:id="rId8"/>
              </a:rPr>
              <a:t>tgdesup@psyced.umontreal.ca</a:t>
            </a:r>
            <a:endParaRPr lang="fr-CA" altLang="fr-FR" dirty="0">
              <a:latin typeface="Arial" panose="020B0604020202020204" pitchFamily="34" charset="0"/>
              <a:cs typeface="Arial" panose="020B0604020202020204" pitchFamily="34" charset="0"/>
            </a:endParaRPr>
          </a:p>
          <a:p>
            <a:pPr lvl="2" indent="0"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marL="1085850" lvl="1" indent="-342900" eaLnBrk="1" hangingPunct="1">
              <a:lnSpc>
                <a:spcPct val="100000"/>
              </a:lnSpc>
              <a:spcBef>
                <a:spcPct val="0"/>
              </a:spcBef>
            </a:pPr>
            <a:r>
              <a:rPr lang="fr-CA" altLang="fr-FR" sz="2000" dirty="0">
                <a:latin typeface="Arial" panose="020B0604020202020204" pitchFamily="34" charset="0"/>
                <a:cs typeface="Arial" panose="020B0604020202020204" pitchFamily="34" charset="0"/>
              </a:rPr>
              <a:t>Campus de Laval (seulement la maîtrise) </a:t>
            </a:r>
          </a:p>
          <a:p>
            <a:pPr lvl="2" indent="0"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Mélanie Huberdeau </a:t>
            </a:r>
            <a:r>
              <a:rPr lang="fr-FR" dirty="0">
                <a:latin typeface="Arial" panose="020B0604020202020204" pitchFamily="34" charset="0"/>
                <a:cs typeface="Arial" panose="020B0604020202020204" pitchFamily="34" charset="0"/>
                <a:hlinkClick r:id="rId9"/>
              </a:rPr>
              <a:t>melanie.huberdeau@umontreal.ca</a:t>
            </a:r>
            <a:endParaRPr lang="fr-FR"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6E31DE8C-8343-427A-9B89-C515294C9E0F}"/>
              </a:ext>
            </a:extLst>
          </p:cNvPr>
          <p:cNvPicPr/>
          <p:nvPr/>
        </p:nvPicPr>
        <p:blipFill>
          <a:blip r:embed="rId10">
            <a:extLst>
              <a:ext uri="{28A0092B-C50C-407E-A947-70E740481C1C}">
                <a14:useLocalDpi xmlns:a14="http://schemas.microsoft.com/office/drawing/2010/main" val="0"/>
              </a:ext>
            </a:extLst>
          </a:blip>
          <a:stretch>
            <a:fillRect/>
          </a:stretch>
        </p:blipFill>
        <p:spPr>
          <a:xfrm>
            <a:off x="8441956" y="3576561"/>
            <a:ext cx="2594344" cy="2179675"/>
          </a:xfrm>
          <a:prstGeom prst="rect">
            <a:avLst/>
          </a:prstGeom>
        </p:spPr>
      </p:pic>
    </p:spTree>
    <p:extLst>
      <p:ext uri="{BB962C8B-B14F-4D97-AF65-F5344CB8AC3E}">
        <p14:creationId xmlns:p14="http://schemas.microsoft.com/office/powerpoint/2010/main" val="266077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4582" name="ZoneTexte 11">
            <a:extLst>
              <a:ext uri="{FF2B5EF4-FFF2-40B4-BE49-F238E27FC236}">
                <a16:creationId xmlns:a16="http://schemas.microsoft.com/office/drawing/2014/main" id="{791602C6-627A-4749-983C-5D3FF933D988}"/>
              </a:ext>
            </a:extLst>
          </p:cNvPr>
          <p:cNvSpPr txBox="1">
            <a:spLocks noChangeArrowheads="1"/>
          </p:cNvSpPr>
          <p:nvPr>
            <p:custDataLst>
              <p:tags r:id="rId2"/>
            </p:custDataLst>
          </p:nvPr>
        </p:nvSpPr>
        <p:spPr bwMode="auto">
          <a:xfrm>
            <a:off x="649287" y="1630457"/>
            <a:ext cx="6644648"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fr-CA" sz="2400" b="1" dirty="0">
                <a:solidFill>
                  <a:srgbClr val="F04E24"/>
                </a:solidFill>
                <a:latin typeface="Arial" panose="020B0604020202020204" pitchFamily="34" charset="0"/>
                <a:cs typeface="Arial" panose="020B0604020202020204" pitchFamily="34" charset="0"/>
              </a:rPr>
              <a:t>Si ce n’est pas déjà fait…</a:t>
            </a:r>
          </a:p>
          <a:p>
            <a:pPr eaLnBrk="1" hangingPunct="1">
              <a:lnSpc>
                <a:spcPct val="100000"/>
              </a:lnSpc>
              <a:spcBef>
                <a:spcPct val="0"/>
              </a:spcBef>
              <a:buNone/>
            </a:pPr>
            <a:endParaRPr lang="fr-CA" sz="2000" dirty="0">
              <a:latin typeface="Arial" panose="020B0604020202020204" pitchFamily="34" charset="0"/>
              <a:cs typeface="Arial" panose="020B0604020202020204" pitchFamily="34" charset="0"/>
            </a:endParaRPr>
          </a:p>
          <a:p>
            <a:pPr marL="342900" indent="-342900" eaLnBrk="1" hangingPunct="1">
              <a:lnSpc>
                <a:spcPct val="100000"/>
              </a:lnSpc>
              <a:spcBef>
                <a:spcPct val="0"/>
              </a:spcBef>
            </a:pPr>
            <a:r>
              <a:rPr lang="fr-CA" sz="2000" dirty="0">
                <a:latin typeface="Arial" panose="020B0604020202020204" pitchFamily="34" charset="0"/>
                <a:cs typeface="Arial" panose="020B0604020202020204" pitchFamily="34" charset="0"/>
              </a:rPr>
              <a:t>Consultez le </a:t>
            </a:r>
            <a:r>
              <a:rPr lang="fr-CA" sz="2000" dirty="0">
                <a:latin typeface="Arial" panose="020B0604020202020204" pitchFamily="34" charset="0"/>
                <a:cs typeface="Arial" panose="020B0604020202020204" pitchFamily="34" charset="0"/>
                <a:hlinkClick r:id="rId7"/>
              </a:rPr>
              <a:t>site web de l’École</a:t>
            </a:r>
            <a:r>
              <a:rPr lang="fr-CA" sz="2000" dirty="0">
                <a:latin typeface="Arial" panose="020B0604020202020204" pitchFamily="34" charset="0"/>
                <a:cs typeface="Arial" panose="020B0604020202020204" pitchFamily="34" charset="0"/>
              </a:rPr>
              <a:t> pour connaître les intérêts de recherche et les projets des professeur-e-s</a:t>
            </a:r>
          </a:p>
          <a:p>
            <a:pPr eaLnBrk="1" hangingPunct="1">
              <a:lnSpc>
                <a:spcPct val="100000"/>
              </a:lnSpc>
              <a:spcBef>
                <a:spcPct val="0"/>
              </a:spcBef>
              <a:buNone/>
            </a:pPr>
            <a:endParaRPr lang="fr-CA" sz="2000" dirty="0">
              <a:latin typeface="Arial" panose="020B0604020202020204" pitchFamily="34" charset="0"/>
              <a:cs typeface="Arial" panose="020B0604020202020204" pitchFamily="34" charset="0"/>
            </a:endParaRPr>
          </a:p>
          <a:p>
            <a:pPr marL="342900" indent="-342900" eaLnBrk="1" hangingPunct="1">
              <a:lnSpc>
                <a:spcPct val="100000"/>
              </a:lnSpc>
              <a:spcBef>
                <a:spcPct val="0"/>
              </a:spcBef>
            </a:pPr>
            <a:r>
              <a:rPr lang="fr-CA" altLang="fr-FR" sz="2000" dirty="0">
                <a:latin typeface="Arial" panose="020B0604020202020204" pitchFamily="34" charset="0"/>
                <a:cs typeface="Arial" panose="020B0604020202020204" pitchFamily="34" charset="0"/>
              </a:rPr>
              <a:t>Ciblez quelques personnes, puis les contacter par courriel pour vérifier leur intérêt et leur disponibilité pour une rencontre.</a:t>
            </a:r>
          </a:p>
          <a:p>
            <a:pPr marL="342900" indent="-342900" eaLnBrk="1" hangingPunct="1">
              <a:lnSpc>
                <a:spcPct val="100000"/>
              </a:lnSpc>
              <a:spcBef>
                <a:spcPct val="0"/>
              </a:spcBef>
            </a:pPr>
            <a:endParaRPr lang="fr-CA" altLang="fr-FR" sz="2000" dirty="0">
              <a:latin typeface="Arial" panose="020B0604020202020204" pitchFamily="34" charset="0"/>
              <a:cs typeface="Arial" panose="020B0604020202020204" pitchFamily="34" charset="0"/>
            </a:endParaRPr>
          </a:p>
          <a:p>
            <a:pPr marL="342900" indent="-342900" eaLnBrk="1" hangingPunct="1">
              <a:lnSpc>
                <a:spcPct val="100000"/>
              </a:lnSpc>
              <a:spcBef>
                <a:spcPct val="0"/>
              </a:spcBef>
            </a:pPr>
            <a:r>
              <a:rPr lang="fr-CA" altLang="fr-FR" sz="2000" dirty="0">
                <a:latin typeface="Arial" panose="020B0604020202020204" pitchFamily="34" charset="0"/>
                <a:cs typeface="Arial" panose="020B0604020202020204" pitchFamily="34" charset="0"/>
              </a:rPr>
              <a:t>Consultez le </a:t>
            </a:r>
            <a:r>
              <a:rPr lang="fr-CA" altLang="fr-FR" sz="2000" dirty="0">
                <a:latin typeface="Arial" panose="020B0604020202020204" pitchFamily="34" charset="0"/>
                <a:cs typeface="Arial" panose="020B0604020202020204" pitchFamily="34" charset="0"/>
                <a:hlinkClick r:id="rId8"/>
              </a:rPr>
              <a:t>site web des ESP</a:t>
            </a:r>
            <a:r>
              <a:rPr lang="fr-CA" altLang="fr-FR" sz="2000" dirty="0">
                <a:latin typeface="Arial" panose="020B0604020202020204" pitchFamily="34" charset="0"/>
                <a:cs typeface="Arial" panose="020B0604020202020204" pitchFamily="34" charset="0"/>
              </a:rPr>
              <a:t> pour des conseils.</a:t>
            </a:r>
          </a:p>
          <a:p>
            <a:pPr eaLnBrk="1" hangingPunct="1">
              <a:lnSpc>
                <a:spcPct val="100000"/>
              </a:lnSpc>
              <a:spcBef>
                <a:spcPct val="0"/>
              </a:spcBef>
              <a:buNone/>
            </a:pPr>
            <a:endParaRPr lang="fr-CA" altLang="fr-FR" sz="2000" dirty="0">
              <a:latin typeface="Arial" panose="020B0604020202020204" pitchFamily="34" charset="0"/>
              <a:cs typeface="Arial" panose="020B0604020202020204" pitchFamily="34" charset="0"/>
            </a:endParaRPr>
          </a:p>
          <a:p>
            <a:pPr marL="342900" indent="-342900" eaLnBrk="1" hangingPunct="1">
              <a:lnSpc>
                <a:spcPct val="100000"/>
              </a:lnSpc>
              <a:spcBef>
                <a:spcPct val="0"/>
              </a:spcBef>
            </a:pPr>
            <a:r>
              <a:rPr lang="fr-CA" altLang="fr-FR" sz="2000" b="1" dirty="0">
                <a:latin typeface="Arial" panose="020B0604020202020204" pitchFamily="34" charset="0"/>
                <a:cs typeface="Arial" panose="020B0604020202020204" pitchFamily="34" charset="0"/>
              </a:rPr>
              <a:t>Dans votre premier courriel </a:t>
            </a:r>
            <a:r>
              <a:rPr lang="fr-CA" altLang="fr-FR" sz="2000" dirty="0">
                <a:latin typeface="Arial" panose="020B0604020202020204" pitchFamily="34" charset="0"/>
                <a:cs typeface="Arial" panose="020B0604020202020204" pitchFamily="34" charset="0"/>
              </a:rPr>
              <a:t>:</a:t>
            </a:r>
          </a:p>
          <a:p>
            <a:pPr lvl="1" indent="0" eaLnBrk="1" hangingPunct="1">
              <a:lnSpc>
                <a:spcPct val="100000"/>
              </a:lnSpc>
              <a:spcBef>
                <a:spcPct val="0"/>
              </a:spcBef>
              <a:buNone/>
            </a:pPr>
            <a:r>
              <a:rPr lang="fr-CA" altLang="fr-FR" sz="1600" dirty="0">
                <a:latin typeface="Arial" panose="020B0604020202020204" pitchFamily="34" charset="0"/>
                <a:cs typeface="Arial" panose="020B0604020202020204" pitchFamily="34" charset="0"/>
              </a:rPr>
              <a:t>Fournir CV, copie de relevé de notes le plus récent, motivation entre vos champs d’intérêt et ceux des professeur-e-s.</a:t>
            </a:r>
          </a:p>
        </p:txBody>
      </p:sp>
      <p:pic>
        <p:nvPicPr>
          <p:cNvPr id="3" name="Image 2">
            <a:extLst>
              <a:ext uri="{FF2B5EF4-FFF2-40B4-BE49-F238E27FC236}">
                <a16:creationId xmlns:a16="http://schemas.microsoft.com/office/drawing/2014/main" id="{E2A38AE0-A270-480C-AC0E-7C184BF3E4D4}"/>
              </a:ext>
            </a:extLst>
          </p:cNvPr>
          <p:cNvPicPr>
            <a:picLocks noChangeAspect="1"/>
          </p:cNvPicPr>
          <p:nvPr/>
        </p:nvPicPr>
        <p:blipFill rotWithShape="1">
          <a:blip r:embed="rId9"/>
          <a:srcRect l="28371" r="27001"/>
          <a:stretch/>
        </p:blipFill>
        <p:spPr>
          <a:xfrm>
            <a:off x="7557246" y="1616840"/>
            <a:ext cx="3985465" cy="4308314"/>
          </a:xfrm>
          <a:prstGeom prst="rect">
            <a:avLst/>
          </a:prstGeom>
        </p:spPr>
      </p:pic>
      <p:sp>
        <p:nvSpPr>
          <p:cNvPr id="8" name="Rectangle 7">
            <a:extLst>
              <a:ext uri="{FF2B5EF4-FFF2-40B4-BE49-F238E27FC236}">
                <a16:creationId xmlns:a16="http://schemas.microsoft.com/office/drawing/2014/main" id="{ED6143DB-DDD2-4376-9018-E294C1AAF3FA}"/>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4"/>
            </p:custDataLst>
          </p:nvPr>
        </p:nvSpPr>
        <p:spPr bwMode="auto">
          <a:xfrm>
            <a:off x="1536191" y="704850"/>
            <a:ext cx="9069055"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Trouvez votre direction de recherche</a:t>
            </a:r>
          </a:p>
        </p:txBody>
      </p:sp>
    </p:spTree>
    <p:extLst>
      <p:ext uri="{BB962C8B-B14F-4D97-AF65-F5344CB8AC3E}">
        <p14:creationId xmlns:p14="http://schemas.microsoft.com/office/powerpoint/2010/main" val="3778587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9C56AF-9709-4E59-A1CF-5C9D13BE0F43}"/>
              </a:ext>
            </a:extLst>
          </p:cNvPr>
          <p:cNvSpPr/>
          <p:nvPr>
            <p:custDataLst>
              <p:tags r:id="rId1"/>
            </p:custDataLst>
          </p:nvPr>
        </p:nvSpPr>
        <p:spPr>
          <a:xfrm>
            <a:off x="-20754" y="2792413"/>
            <a:ext cx="12192000" cy="3198812"/>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4802188" y="942975"/>
            <a:ext cx="604202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500"/>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Vos questions</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4" name="Graphique 3" descr="Questions">
            <a:extLst>
              <a:ext uri="{FF2B5EF4-FFF2-40B4-BE49-F238E27FC236}">
                <a16:creationId xmlns:a16="http://schemas.microsoft.com/office/drawing/2014/main" id="{9DF5ECA9-205A-4CAE-BFC5-BDC8F91320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3731" y="2334997"/>
            <a:ext cx="3912270" cy="3912270"/>
          </a:xfrm>
          <a:prstGeom prst="rect">
            <a:avLst/>
          </a:prstGeom>
        </p:spPr>
      </p:pic>
      <p:sp>
        <p:nvSpPr>
          <p:cNvPr id="2" name="Rectangle 1">
            <a:extLst>
              <a:ext uri="{FF2B5EF4-FFF2-40B4-BE49-F238E27FC236}">
                <a16:creationId xmlns:a16="http://schemas.microsoft.com/office/drawing/2014/main" id="{24797D3F-6397-4E49-8974-5F62DB3C25DF}"/>
              </a:ext>
            </a:extLst>
          </p:cNvPr>
          <p:cNvSpPr/>
          <p:nvPr/>
        </p:nvSpPr>
        <p:spPr>
          <a:xfrm>
            <a:off x="5924764" y="3159725"/>
            <a:ext cx="5191874" cy="646331"/>
          </a:xfrm>
          <a:prstGeom prst="rect">
            <a:avLst/>
          </a:prstGeom>
        </p:spPr>
        <p:txBody>
          <a:bodyPr wrap="square">
            <a:spAutoFit/>
          </a:bodyPr>
          <a:lstStyle/>
          <a:p>
            <a:r>
              <a:rPr lang="fr-CA" dirty="0">
                <a:solidFill>
                  <a:schemeClr val="bg1"/>
                </a:solidFill>
                <a:latin typeface="Arial" panose="020B0604020202020204" pitchFamily="34" charset="0"/>
                <a:cs typeface="Arial" panose="020B0604020202020204" pitchFamily="34" charset="0"/>
              </a:rPr>
              <a:t>Voyez ci-après quelques questions posées lors de séances précédentes.</a:t>
            </a:r>
          </a:p>
        </p:txBody>
      </p:sp>
    </p:spTree>
    <p:extLst>
      <p:ext uri="{BB962C8B-B14F-4D97-AF65-F5344CB8AC3E}">
        <p14:creationId xmlns:p14="http://schemas.microsoft.com/office/powerpoint/2010/main" val="3902641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069055"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3400" b="1" dirty="0">
                <a:solidFill>
                  <a:srgbClr val="0057AC"/>
                </a:solidFill>
                <a:latin typeface="Arial" panose="020B0604020202020204" pitchFamily="34" charset="0"/>
                <a:cs typeface="Arial" panose="020B0604020202020204" pitchFamily="34" charset="0"/>
              </a:rPr>
              <a:t>Est-ce possible de faire des cours d’été à distance?</a:t>
            </a:r>
          </a:p>
        </p:txBody>
      </p:sp>
      <p:sp>
        <p:nvSpPr>
          <p:cNvPr id="10" name="ZoneTexte 11">
            <a:extLst>
              <a:ext uri="{FF2B5EF4-FFF2-40B4-BE49-F238E27FC236}">
                <a16:creationId xmlns:a16="http://schemas.microsoft.com/office/drawing/2014/main" id="{844A0B59-E84C-49CC-B2DB-C48081E170E5}"/>
              </a:ext>
            </a:extLst>
          </p:cNvPr>
          <p:cNvSpPr txBox="1">
            <a:spLocks noChangeArrowheads="1"/>
          </p:cNvSpPr>
          <p:nvPr>
            <p:custDataLst>
              <p:tags r:id="rId4"/>
            </p:custDataLst>
          </p:nvPr>
        </p:nvSpPr>
        <p:spPr bwMode="auto">
          <a:xfrm>
            <a:off x="619125" y="1921332"/>
            <a:ext cx="109235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Il n’y a pas eu de cours d’été à distance programmés dans les deux dernières années. Si cela venait à être offert, vous en seriez </a:t>
            </a:r>
            <a:r>
              <a:rPr lang="fr-CA" altLang="fr-FR" dirty="0">
                <a:solidFill>
                  <a:srgbClr val="F04E24"/>
                </a:solidFill>
                <a:latin typeface="Arial" panose="020B0604020202020204" pitchFamily="34" charset="0"/>
                <a:cs typeface="Arial" panose="020B0604020202020204" pitchFamily="34" charset="0"/>
              </a:rPr>
              <a:t>informé durant le trimestre d’hiver</a:t>
            </a:r>
            <a:r>
              <a:rPr lang="fr-CA" altLang="fr-FR" dirty="0">
                <a:latin typeface="Arial" panose="020B0604020202020204" pitchFamily="34" charset="0"/>
                <a:cs typeface="Arial" panose="020B0604020202020204" pitchFamily="34" charset="0"/>
              </a:rPr>
              <a:t>.</a:t>
            </a:r>
          </a:p>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Chaque année, l’École offre habituellement </a:t>
            </a:r>
            <a:r>
              <a:rPr lang="fr-CA" altLang="fr-FR" dirty="0">
                <a:solidFill>
                  <a:srgbClr val="F04E24"/>
                </a:solidFill>
                <a:latin typeface="Arial" panose="020B0604020202020204" pitchFamily="34" charset="0"/>
                <a:cs typeface="Arial" panose="020B0604020202020204" pitchFamily="34" charset="0"/>
              </a:rPr>
              <a:t>deux cours optionnels de 2</a:t>
            </a:r>
            <a:r>
              <a:rPr lang="fr-CA" altLang="fr-FR" baseline="30000" dirty="0">
                <a:solidFill>
                  <a:srgbClr val="F04E24"/>
                </a:solidFill>
                <a:latin typeface="Arial" panose="020B0604020202020204" pitchFamily="34" charset="0"/>
                <a:cs typeface="Arial" panose="020B0604020202020204" pitchFamily="34" charset="0"/>
              </a:rPr>
              <a:t>e</a:t>
            </a:r>
            <a:r>
              <a:rPr lang="fr-CA" altLang="fr-FR" dirty="0">
                <a:solidFill>
                  <a:srgbClr val="F04E24"/>
                </a:solidFill>
                <a:latin typeface="Arial" panose="020B0604020202020204" pitchFamily="34" charset="0"/>
                <a:cs typeface="Arial" panose="020B0604020202020204" pitchFamily="34" charset="0"/>
              </a:rPr>
              <a:t> cycle durant le trimestre d’été</a:t>
            </a:r>
            <a:r>
              <a:rPr lang="fr-CA" altLang="fr-FR" dirty="0">
                <a:latin typeface="Arial" panose="020B0604020202020204" pitchFamily="34" charset="0"/>
                <a:cs typeface="Arial" panose="020B0604020202020204" pitchFamily="34" charset="0"/>
              </a:rPr>
              <a:t>. Ces cours s’étendent habituellement de mai à juin. Il y a aussi parfois des cours intensifs d’une semaine (journées complètes).</a:t>
            </a:r>
          </a:p>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259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416DE6-3721-6DBD-DF3D-1F7F0586BDF9}"/>
              </a:ext>
            </a:extLst>
          </p:cNvPr>
          <p:cNvSpPr/>
          <p:nvPr>
            <p:custDataLst>
              <p:tags r:id="rId1"/>
            </p:custDataLst>
          </p:nvPr>
        </p:nvSpPr>
        <p:spPr>
          <a:xfrm>
            <a:off x="4892675" y="0"/>
            <a:ext cx="7540935" cy="6858000"/>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15" name="Rectangle 14">
            <a:extLst>
              <a:ext uri="{FF2B5EF4-FFF2-40B4-BE49-F238E27FC236}">
                <a16:creationId xmlns:a16="http://schemas.microsoft.com/office/drawing/2014/main" id="{6F365359-D061-E690-FE69-CB28556A526C}"/>
              </a:ext>
            </a:extLst>
          </p:cNvPr>
          <p:cNvSpPr/>
          <p:nvPr>
            <p:custDataLst>
              <p:tags r:id="rId2"/>
            </p:custDataLst>
          </p:nvPr>
        </p:nvSpPr>
        <p:spPr>
          <a:xfrm>
            <a:off x="11041063" y="4313238"/>
            <a:ext cx="506412"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6" name="Rectangle 15">
            <a:extLst>
              <a:ext uri="{FF2B5EF4-FFF2-40B4-BE49-F238E27FC236}">
                <a16:creationId xmlns:a16="http://schemas.microsoft.com/office/drawing/2014/main" id="{A88CC681-32B3-6C8F-F21E-8B30DC4C9E49}"/>
              </a:ext>
            </a:extLst>
          </p:cNvPr>
          <p:cNvSpPr/>
          <p:nvPr>
            <p:custDataLst>
              <p:tags r:id="rId3"/>
            </p:custDataLst>
          </p:nvPr>
        </p:nvSpPr>
        <p:spPr>
          <a:xfrm>
            <a:off x="4775200" y="719138"/>
            <a:ext cx="508000" cy="506412"/>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05B47"/>
              </a:solidFill>
            </a:endParaRPr>
          </a:p>
        </p:txBody>
      </p:sp>
      <p:pic>
        <p:nvPicPr>
          <p:cNvPr id="14344" name="Image 2">
            <a:extLst>
              <a:ext uri="{FF2B5EF4-FFF2-40B4-BE49-F238E27FC236}">
                <a16:creationId xmlns:a16="http://schemas.microsoft.com/office/drawing/2014/main" id="{29D8ACF9-56C9-46B8-908C-314E7409195D}"/>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629275" y="1619250"/>
            <a:ext cx="64023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9">
            <a:extLst>
              <a:ext uri="{FF2B5EF4-FFF2-40B4-BE49-F238E27FC236}">
                <a16:creationId xmlns:a16="http://schemas.microsoft.com/office/drawing/2014/main" id="{863634C5-82B0-4544-BE88-4D5EFB07DEC2}"/>
              </a:ext>
            </a:extLst>
          </p:cNvPr>
          <p:cNvSpPr txBox="1">
            <a:spLocks noChangeArrowheads="1"/>
          </p:cNvSpPr>
          <p:nvPr>
            <p:custDataLst>
              <p:tags r:id="rId5"/>
            </p:custDataLst>
          </p:nvPr>
        </p:nvSpPr>
        <p:spPr bwMode="auto">
          <a:xfrm>
            <a:off x="511174" y="3966577"/>
            <a:ext cx="3897313" cy="122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36000" rIns="72000" bIns="36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500"/>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François Cooren</a:t>
            </a:r>
          </a:p>
        </p:txBody>
      </p:sp>
      <p:sp>
        <p:nvSpPr>
          <p:cNvPr id="12" name="ZoneTexte 11">
            <a:extLst>
              <a:ext uri="{FF2B5EF4-FFF2-40B4-BE49-F238E27FC236}">
                <a16:creationId xmlns:a16="http://schemas.microsoft.com/office/drawing/2014/main" id="{B473F82E-1CAD-44D6-860E-8A7C7B6A14B2}"/>
              </a:ext>
            </a:extLst>
          </p:cNvPr>
          <p:cNvSpPr txBox="1">
            <a:spLocks noChangeArrowheads="1"/>
          </p:cNvSpPr>
          <p:nvPr>
            <p:custDataLst>
              <p:tags r:id="rId6"/>
            </p:custDataLst>
          </p:nvPr>
        </p:nvSpPr>
        <p:spPr bwMode="auto">
          <a:xfrm>
            <a:off x="572775" y="5212177"/>
            <a:ext cx="38973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pPr>
            <a:r>
              <a:rPr lang="fr-CA" altLang="fr-FR" sz="1800" dirty="0">
                <a:latin typeface="Arial" panose="020B0604020202020204" pitchFamily="34" charset="0"/>
                <a:cs typeface="Arial" panose="020B0604020202020204" pitchFamily="34" charset="0"/>
              </a:rPr>
              <a:t>Directeur de l’École de psychoéducation, par intérim</a:t>
            </a:r>
            <a:endParaRPr lang="fr-CA" altLang="fr-FR" sz="1400" dirty="0">
              <a:solidFill>
                <a:schemeClr val="bg1"/>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5336C978-0386-4C83-8C34-EFF320666420}"/>
              </a:ext>
            </a:extLst>
          </p:cNvPr>
          <p:cNvPicPr>
            <a:picLocks noChangeAspect="1"/>
          </p:cNvPicPr>
          <p:nvPr/>
        </p:nvPicPr>
        <p:blipFill rotWithShape="1">
          <a:blip r:embed="rId10"/>
          <a:srcRect b="28916"/>
          <a:stretch/>
        </p:blipFill>
        <p:spPr>
          <a:xfrm>
            <a:off x="572775" y="1225550"/>
            <a:ext cx="2533482" cy="240122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069055"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Quelle est la date limite pour trouver une direction de recherche </a:t>
            </a:r>
            <a:r>
              <a:rPr lang="fr-FR" altLang="fr-FR" sz="3400" b="1" dirty="0">
                <a:solidFill>
                  <a:srgbClr val="0057AC"/>
                </a:solidFill>
                <a:latin typeface="Arial" panose="020B0604020202020204" pitchFamily="34" charset="0"/>
                <a:cs typeface="Arial" panose="020B0604020202020204" pitchFamily="34" charset="0"/>
              </a:rPr>
              <a:t>?</a:t>
            </a:r>
          </a:p>
        </p:txBody>
      </p:sp>
      <p:sp>
        <p:nvSpPr>
          <p:cNvPr id="10" name="ZoneTexte 11">
            <a:extLst>
              <a:ext uri="{FF2B5EF4-FFF2-40B4-BE49-F238E27FC236}">
                <a16:creationId xmlns:a16="http://schemas.microsoft.com/office/drawing/2014/main" id="{844A0B59-E84C-49CC-B2DB-C48081E170E5}"/>
              </a:ext>
            </a:extLst>
          </p:cNvPr>
          <p:cNvSpPr txBox="1">
            <a:spLocks noChangeArrowheads="1"/>
          </p:cNvSpPr>
          <p:nvPr>
            <p:custDataLst>
              <p:tags r:id="rId4"/>
            </p:custDataLst>
          </p:nvPr>
        </p:nvSpPr>
        <p:spPr bwMode="auto">
          <a:xfrm>
            <a:off x="619125" y="1921332"/>
            <a:ext cx="109235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Si vous êtes à la </a:t>
            </a:r>
            <a:r>
              <a:rPr lang="fr-CA" altLang="fr-FR" dirty="0">
                <a:solidFill>
                  <a:srgbClr val="F04E24"/>
                </a:solidFill>
                <a:latin typeface="Arial" panose="020B0604020202020204" pitchFamily="34" charset="0"/>
                <a:cs typeface="Arial" panose="020B0604020202020204" pitchFamily="34" charset="0"/>
              </a:rPr>
              <a:t>maîtrise modalité stage :</a:t>
            </a:r>
            <a:r>
              <a:rPr lang="fr-CA" altLang="fr-FR" dirty="0">
                <a:latin typeface="Arial" panose="020B0604020202020204" pitchFamily="34" charset="0"/>
                <a:cs typeface="Arial" panose="020B0604020202020204" pitchFamily="34" charset="0"/>
              </a:rPr>
              <a:t> vous n’avez pas à trouver une direction puisque vous ne faites pas de mémoire.</a:t>
            </a:r>
          </a:p>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Pour la </a:t>
            </a:r>
            <a:r>
              <a:rPr lang="fr-CA" altLang="fr-FR" dirty="0">
                <a:solidFill>
                  <a:srgbClr val="F04E24"/>
                </a:solidFill>
                <a:latin typeface="Arial" panose="020B0604020202020204" pitchFamily="34" charset="0"/>
                <a:cs typeface="Arial" panose="020B0604020202020204" pitchFamily="34" charset="0"/>
              </a:rPr>
              <a:t>maîtrise avec recherche </a:t>
            </a:r>
            <a:r>
              <a:rPr lang="fr-CA" altLang="fr-FR" dirty="0">
                <a:latin typeface="Arial" panose="020B0604020202020204" pitchFamily="34" charset="0"/>
                <a:cs typeface="Arial" panose="020B0604020202020204" pitchFamily="34" charset="0"/>
              </a:rPr>
              <a:t>: idéalement </a:t>
            </a:r>
            <a:r>
              <a:rPr lang="fr-CA" altLang="fr-FR" b="1" dirty="0">
                <a:latin typeface="Arial" panose="020B0604020202020204" pitchFamily="34" charset="0"/>
                <a:cs typeface="Arial" panose="020B0604020202020204" pitchFamily="34" charset="0"/>
              </a:rPr>
              <a:t>avant la rentrée</a:t>
            </a:r>
            <a:r>
              <a:rPr lang="fr-CA" altLang="fr-FR" dirty="0">
                <a:latin typeface="Arial" panose="020B0604020202020204" pitchFamily="34" charset="0"/>
                <a:cs typeface="Arial" panose="020B0604020202020204" pitchFamily="34" charset="0"/>
              </a:rPr>
              <a:t>, mais peut aller jusqu’avant la fin du trimestre d’automne 2025.</a:t>
            </a:r>
          </a:p>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Pour les personnes en </a:t>
            </a:r>
            <a:r>
              <a:rPr lang="fr-CA" altLang="fr-FR" dirty="0">
                <a:solidFill>
                  <a:srgbClr val="F04E24"/>
                </a:solidFill>
                <a:latin typeface="Arial" panose="020B0604020202020204" pitchFamily="34" charset="0"/>
                <a:cs typeface="Arial" panose="020B0604020202020204" pitchFamily="34" charset="0"/>
              </a:rPr>
              <a:t>année préparatoire </a:t>
            </a:r>
            <a:r>
              <a:rPr lang="fr-CA" altLang="fr-FR" dirty="0">
                <a:latin typeface="Arial" panose="020B0604020202020204" pitchFamily="34" charset="0"/>
                <a:cs typeface="Arial" panose="020B0604020202020204" pitchFamily="34" charset="0"/>
              </a:rPr>
              <a:t>(propédeutique) : d’ici la fin du trimestre d’hiver 2026.</a:t>
            </a:r>
          </a:p>
        </p:txBody>
      </p:sp>
    </p:spTree>
    <p:extLst>
      <p:ext uri="{BB962C8B-B14F-4D97-AF65-F5344CB8AC3E}">
        <p14:creationId xmlns:p14="http://schemas.microsoft.com/office/powerpoint/2010/main" val="1453254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069055"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Nous faisons notre choix de cours pour les deux prochaines sessions</a:t>
            </a:r>
            <a:r>
              <a:rPr lang="fr-FR" altLang="fr-FR" sz="3400" b="1" dirty="0">
                <a:solidFill>
                  <a:srgbClr val="0057AC"/>
                </a:solidFill>
                <a:latin typeface="Arial" panose="020B0604020202020204" pitchFamily="34" charset="0"/>
                <a:cs typeface="Arial" panose="020B0604020202020204" pitchFamily="34" charset="0"/>
              </a:rPr>
              <a:t>?</a:t>
            </a:r>
          </a:p>
        </p:txBody>
      </p:sp>
      <p:sp>
        <p:nvSpPr>
          <p:cNvPr id="10" name="ZoneTexte 11">
            <a:extLst>
              <a:ext uri="{FF2B5EF4-FFF2-40B4-BE49-F238E27FC236}">
                <a16:creationId xmlns:a16="http://schemas.microsoft.com/office/drawing/2014/main" id="{844A0B59-E84C-49CC-B2DB-C48081E170E5}"/>
              </a:ext>
            </a:extLst>
          </p:cNvPr>
          <p:cNvSpPr txBox="1">
            <a:spLocks noChangeArrowheads="1"/>
          </p:cNvSpPr>
          <p:nvPr>
            <p:custDataLst>
              <p:tags r:id="rId4"/>
            </p:custDataLst>
          </p:nvPr>
        </p:nvSpPr>
        <p:spPr bwMode="auto">
          <a:xfrm>
            <a:off x="619125" y="1921332"/>
            <a:ext cx="10923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Oui, vous devrez remplir deux formulaires d’inscription : un pour vos cours d’</a:t>
            </a:r>
            <a:r>
              <a:rPr lang="fr-CA" altLang="fr-FR" b="1" dirty="0">
                <a:solidFill>
                  <a:srgbClr val="F04E24"/>
                </a:solidFill>
                <a:latin typeface="Arial" panose="020B0604020202020204" pitchFamily="34" charset="0"/>
                <a:cs typeface="Arial" panose="020B0604020202020204" pitchFamily="34" charset="0"/>
              </a:rPr>
              <a:t>automne 2025</a:t>
            </a:r>
            <a:r>
              <a:rPr lang="fr-CA" altLang="fr-FR" dirty="0">
                <a:latin typeface="Arial" panose="020B0604020202020204" pitchFamily="34" charset="0"/>
                <a:cs typeface="Arial" panose="020B0604020202020204" pitchFamily="34" charset="0"/>
              </a:rPr>
              <a:t>, l’autre pour vos cours de l’</a:t>
            </a:r>
            <a:r>
              <a:rPr lang="fr-CA" altLang="fr-FR" b="1" dirty="0">
                <a:solidFill>
                  <a:srgbClr val="F04E24"/>
                </a:solidFill>
                <a:latin typeface="Arial" panose="020B0604020202020204" pitchFamily="34" charset="0"/>
                <a:cs typeface="Arial" panose="020B0604020202020204" pitchFamily="34" charset="0"/>
              </a:rPr>
              <a:t>hiver 2026</a:t>
            </a:r>
            <a:r>
              <a:rPr lang="fr-CA" altLang="fr-FR"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67815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069055"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Comment fonctionnent les stages dans le cadre de l’actualisation de formation</a:t>
            </a:r>
            <a:r>
              <a:rPr lang="fr-FR" altLang="fr-FR" sz="3400" b="1" dirty="0">
                <a:solidFill>
                  <a:srgbClr val="0057AC"/>
                </a:solidFill>
                <a:latin typeface="Arial" panose="020B0604020202020204" pitchFamily="34" charset="0"/>
                <a:cs typeface="Arial" panose="020B0604020202020204" pitchFamily="34" charset="0"/>
              </a:rPr>
              <a:t>?</a:t>
            </a:r>
          </a:p>
        </p:txBody>
      </p:sp>
      <p:sp>
        <p:nvSpPr>
          <p:cNvPr id="10" name="ZoneTexte 11">
            <a:extLst>
              <a:ext uri="{FF2B5EF4-FFF2-40B4-BE49-F238E27FC236}">
                <a16:creationId xmlns:a16="http://schemas.microsoft.com/office/drawing/2014/main" id="{844A0B59-E84C-49CC-B2DB-C48081E170E5}"/>
              </a:ext>
            </a:extLst>
          </p:cNvPr>
          <p:cNvSpPr txBox="1">
            <a:spLocks noChangeArrowheads="1"/>
          </p:cNvSpPr>
          <p:nvPr>
            <p:custDataLst>
              <p:tags r:id="rId4"/>
            </p:custDataLst>
          </p:nvPr>
        </p:nvSpPr>
        <p:spPr bwMode="auto">
          <a:xfrm>
            <a:off x="619125" y="1921332"/>
            <a:ext cx="109235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Les personnes en actualisation de formation suivent des cours à l’UdeM selon un plan de formation de l’Ordre des psychoéducateurs et psychoéducatrices du Québec. </a:t>
            </a:r>
          </a:p>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Seuls les cours sont suivis à l’Université. </a:t>
            </a:r>
            <a:r>
              <a:rPr lang="fr-CA" altLang="fr-FR" b="1" dirty="0">
                <a:solidFill>
                  <a:srgbClr val="F04E24"/>
                </a:solidFill>
                <a:latin typeface="Arial" panose="020B0604020202020204" pitchFamily="34" charset="0"/>
                <a:cs typeface="Arial" panose="020B0604020202020204" pitchFamily="34" charset="0"/>
              </a:rPr>
              <a:t>Les stages sont gérés directement auprès de l’OPPQ.</a:t>
            </a:r>
            <a:r>
              <a:rPr lang="fr-CA" altLang="fr-FR" dirty="0">
                <a:latin typeface="Arial" panose="020B0604020202020204" pitchFamily="34" charset="0"/>
                <a:cs typeface="Arial" panose="020B0604020202020204" pitchFamily="34" charset="0"/>
              </a:rPr>
              <a:t> Ce sont eux qui vous donneront les instructions.</a:t>
            </a:r>
          </a:p>
        </p:txBody>
      </p:sp>
    </p:spTree>
    <p:extLst>
      <p:ext uri="{BB962C8B-B14F-4D97-AF65-F5344CB8AC3E}">
        <p14:creationId xmlns:p14="http://schemas.microsoft.com/office/powerpoint/2010/main" val="794717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500109" cy="111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Si on est au campus de Laval, peut-on quand même s'inscrire à des cours à Montréal?</a:t>
            </a:r>
            <a:endParaRPr lang="fr-FR" altLang="fr-FR" sz="3400" b="1" dirty="0">
              <a:solidFill>
                <a:srgbClr val="0057AC"/>
              </a:solidFill>
              <a:latin typeface="Arial" panose="020B0604020202020204" pitchFamily="34" charset="0"/>
              <a:cs typeface="Arial" panose="020B0604020202020204" pitchFamily="34" charset="0"/>
            </a:endParaRPr>
          </a:p>
        </p:txBody>
      </p:sp>
      <p:sp>
        <p:nvSpPr>
          <p:cNvPr id="7" name="ZoneTexte 11">
            <a:extLst>
              <a:ext uri="{FF2B5EF4-FFF2-40B4-BE49-F238E27FC236}">
                <a16:creationId xmlns:a16="http://schemas.microsoft.com/office/drawing/2014/main" id="{F7B13902-E83D-417D-85C5-A69C559DCE46}"/>
              </a:ext>
            </a:extLst>
          </p:cNvPr>
          <p:cNvSpPr txBox="1">
            <a:spLocks noChangeArrowheads="1"/>
          </p:cNvSpPr>
          <p:nvPr>
            <p:custDataLst>
              <p:tags r:id="rId4"/>
            </p:custDataLst>
          </p:nvPr>
        </p:nvSpPr>
        <p:spPr bwMode="auto">
          <a:xfrm>
            <a:off x="619125" y="1921332"/>
            <a:ext cx="109235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Non, les cours à Montréal sont réservés uniquement aux personnes de Montréal et vice-versa. </a:t>
            </a:r>
          </a:p>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Nous nous assurons ainsi qu’il y a </a:t>
            </a:r>
            <a:r>
              <a:rPr lang="fr-CA" altLang="fr-FR" b="1" dirty="0">
                <a:solidFill>
                  <a:srgbClr val="F04E24"/>
                </a:solidFill>
                <a:latin typeface="Arial" panose="020B0604020202020204" pitchFamily="34" charset="0"/>
                <a:cs typeface="Arial" panose="020B0604020202020204" pitchFamily="34" charset="0"/>
              </a:rPr>
              <a:t>suffisamment de places </a:t>
            </a:r>
            <a:r>
              <a:rPr lang="fr-CA" altLang="fr-FR" dirty="0">
                <a:latin typeface="Arial" panose="020B0604020202020204" pitchFamily="34" charset="0"/>
                <a:cs typeface="Arial" panose="020B0604020202020204" pitchFamily="34" charset="0"/>
              </a:rPr>
              <a:t>pour tout le monde.</a:t>
            </a:r>
          </a:p>
        </p:txBody>
      </p:sp>
    </p:spTree>
    <p:extLst>
      <p:ext uri="{BB962C8B-B14F-4D97-AF65-F5344CB8AC3E}">
        <p14:creationId xmlns:p14="http://schemas.microsoft.com/office/powerpoint/2010/main" val="2682811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7D0FBF-799F-4C38-8921-9EC2895ECED6}"/>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8" name="Rectangle 7">
            <a:extLst>
              <a:ext uri="{FF2B5EF4-FFF2-40B4-BE49-F238E27FC236}">
                <a16:creationId xmlns:a16="http://schemas.microsoft.com/office/drawing/2014/main" id="{ED6143DB-DDD2-4376-9018-E294C1AAF3FA}"/>
              </a:ext>
            </a:extLst>
          </p:cNvPr>
          <p:cNvSpPr/>
          <p:nvPr>
            <p:custDataLst>
              <p:tags r:id="rId2"/>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ZoneTexte 10">
            <a:extLst>
              <a:ext uri="{FF2B5EF4-FFF2-40B4-BE49-F238E27FC236}">
                <a16:creationId xmlns:a16="http://schemas.microsoft.com/office/drawing/2014/main" id="{B82BBA82-7E35-4E3A-BA68-1A4946B1B147}"/>
              </a:ext>
            </a:extLst>
          </p:cNvPr>
          <p:cNvSpPr txBox="1">
            <a:spLocks noChangeArrowheads="1"/>
          </p:cNvSpPr>
          <p:nvPr>
            <p:custDataLst>
              <p:tags r:id="rId3"/>
            </p:custDataLst>
          </p:nvPr>
        </p:nvSpPr>
        <p:spPr bwMode="auto">
          <a:xfrm>
            <a:off x="1536191" y="704850"/>
            <a:ext cx="9500109"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Quand débutent les cours?</a:t>
            </a:r>
            <a:endParaRPr lang="fr-FR" altLang="fr-FR" sz="3400" b="1" dirty="0">
              <a:solidFill>
                <a:srgbClr val="0057AC"/>
              </a:solidFill>
              <a:latin typeface="Arial" panose="020B0604020202020204" pitchFamily="34" charset="0"/>
              <a:cs typeface="Arial" panose="020B0604020202020204" pitchFamily="34" charset="0"/>
            </a:endParaRPr>
          </a:p>
        </p:txBody>
      </p:sp>
      <p:sp>
        <p:nvSpPr>
          <p:cNvPr id="7" name="ZoneTexte 11">
            <a:extLst>
              <a:ext uri="{FF2B5EF4-FFF2-40B4-BE49-F238E27FC236}">
                <a16:creationId xmlns:a16="http://schemas.microsoft.com/office/drawing/2014/main" id="{F7B13902-E83D-417D-85C5-A69C559DCE46}"/>
              </a:ext>
            </a:extLst>
          </p:cNvPr>
          <p:cNvSpPr txBox="1">
            <a:spLocks noChangeArrowheads="1"/>
          </p:cNvSpPr>
          <p:nvPr>
            <p:custDataLst>
              <p:tags r:id="rId4"/>
            </p:custDataLst>
          </p:nvPr>
        </p:nvSpPr>
        <p:spPr bwMode="auto">
          <a:xfrm>
            <a:off x="619125" y="1921332"/>
            <a:ext cx="109235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Le trimestre d’automne commencera le </a:t>
            </a:r>
            <a:r>
              <a:rPr lang="fr-CA" altLang="fr-FR" b="1" dirty="0">
                <a:solidFill>
                  <a:srgbClr val="F04E24"/>
                </a:solidFill>
                <a:latin typeface="Arial" panose="020B0604020202020204" pitchFamily="34" charset="0"/>
                <a:cs typeface="Arial" panose="020B0604020202020204" pitchFamily="34" charset="0"/>
              </a:rPr>
              <a:t>mardi 2 septembre 2025</a:t>
            </a:r>
            <a:r>
              <a:rPr lang="fr-CA" altLang="fr-FR" dirty="0">
                <a:latin typeface="Arial" panose="020B0604020202020204" pitchFamily="34" charset="0"/>
                <a:cs typeface="Arial" panose="020B0604020202020204" pitchFamily="34" charset="0"/>
              </a:rPr>
              <a:t>.</a:t>
            </a:r>
          </a:p>
          <a:p>
            <a:pPr eaLnBrk="1" hangingPunct="1">
              <a:lnSpc>
                <a:spcPct val="100000"/>
              </a:lnSpc>
              <a:spcBef>
                <a:spcPct val="0"/>
              </a:spcBef>
              <a:buNone/>
            </a:pPr>
            <a:endParaRPr lang="fr-CA" altLang="fr-FR" dirty="0">
              <a:latin typeface="Arial" panose="020B0604020202020204" pitchFamily="34" charset="0"/>
              <a:cs typeface="Arial" panose="020B0604020202020204" pitchFamily="34" charset="0"/>
            </a:endParaRPr>
          </a:p>
          <a:p>
            <a:pPr eaLnBrk="1" hangingPunct="1">
              <a:lnSpc>
                <a:spcPct val="100000"/>
              </a:lnSpc>
              <a:spcBef>
                <a:spcPct val="0"/>
              </a:spcBef>
              <a:buNone/>
            </a:pPr>
            <a:r>
              <a:rPr lang="fr-CA" altLang="fr-FR" dirty="0">
                <a:latin typeface="Arial" panose="020B0604020202020204" pitchFamily="34" charset="0"/>
                <a:cs typeface="Arial" panose="020B0604020202020204" pitchFamily="34" charset="0"/>
              </a:rPr>
              <a:t>Consultez ce </a:t>
            </a:r>
            <a:r>
              <a:rPr lang="fr-CA" altLang="fr-FR" dirty="0">
                <a:latin typeface="Arial" panose="020B0604020202020204" pitchFamily="34" charset="0"/>
                <a:cs typeface="Arial" panose="020B0604020202020204" pitchFamily="34" charset="0"/>
                <a:hlinkClick r:id="rId7"/>
              </a:rPr>
              <a:t>calendrier universitaire </a:t>
            </a:r>
            <a:r>
              <a:rPr lang="fr-CA" altLang="fr-FR" dirty="0">
                <a:latin typeface="Arial" panose="020B0604020202020204" pitchFamily="34" charset="0"/>
                <a:cs typeface="Arial" panose="020B0604020202020204" pitchFamily="34" charset="0"/>
              </a:rPr>
              <a:t>afin de connaître les dates importantes.</a:t>
            </a:r>
          </a:p>
        </p:txBody>
      </p:sp>
    </p:spTree>
    <p:extLst>
      <p:ext uri="{BB962C8B-B14F-4D97-AF65-F5344CB8AC3E}">
        <p14:creationId xmlns:p14="http://schemas.microsoft.com/office/powerpoint/2010/main" val="1197191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022684-B5BB-4641-A701-ABA2606CE89A}"/>
              </a:ext>
            </a:extLst>
          </p:cNvPr>
          <p:cNvSpPr/>
          <p:nvPr>
            <p:custDataLst>
              <p:tags r:id="rId1"/>
            </p:custDataLst>
          </p:nvPr>
        </p:nvSpPr>
        <p:spPr>
          <a:xfrm>
            <a:off x="4892675" y="0"/>
            <a:ext cx="6537325" cy="6858000"/>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15" name="Rectangle 14">
            <a:extLst>
              <a:ext uri="{FF2B5EF4-FFF2-40B4-BE49-F238E27FC236}">
                <a16:creationId xmlns:a16="http://schemas.microsoft.com/office/drawing/2014/main" id="{0CAF4620-08CA-443B-B73A-F24266352C05}"/>
              </a:ext>
            </a:extLst>
          </p:cNvPr>
          <p:cNvSpPr/>
          <p:nvPr>
            <p:custDataLst>
              <p:tags r:id="rId2"/>
            </p:custDataLst>
          </p:nvPr>
        </p:nvSpPr>
        <p:spPr>
          <a:xfrm>
            <a:off x="11041063" y="3895725"/>
            <a:ext cx="506412" cy="506413"/>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2772" name="ZoneTexte 9">
            <a:extLst>
              <a:ext uri="{FF2B5EF4-FFF2-40B4-BE49-F238E27FC236}">
                <a16:creationId xmlns:a16="http://schemas.microsoft.com/office/drawing/2014/main" id="{E4AC6607-1C8A-4E9B-BFF9-CA8CE3BD0913}"/>
              </a:ext>
            </a:extLst>
          </p:cNvPr>
          <p:cNvSpPr txBox="1">
            <a:spLocks noChangeArrowheads="1"/>
          </p:cNvSpPr>
          <p:nvPr>
            <p:custDataLst>
              <p:tags r:id="rId3"/>
            </p:custDataLst>
          </p:nvPr>
        </p:nvSpPr>
        <p:spPr bwMode="auto">
          <a:xfrm>
            <a:off x="373063" y="973138"/>
            <a:ext cx="389731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fr-CA" altLang="fr-FR" sz="7200" b="1" dirty="0">
                <a:latin typeface="Arial" panose="020B0604020202020204" pitchFamily="34" charset="0"/>
                <a:cs typeface="Arial" panose="020B0604020202020204" pitchFamily="34" charset="0"/>
              </a:rPr>
              <a:t>Merci !</a:t>
            </a:r>
          </a:p>
        </p:txBody>
      </p:sp>
      <p:sp>
        <p:nvSpPr>
          <p:cNvPr id="16" name="Rectangle 15">
            <a:extLst>
              <a:ext uri="{FF2B5EF4-FFF2-40B4-BE49-F238E27FC236}">
                <a16:creationId xmlns:a16="http://schemas.microsoft.com/office/drawing/2014/main" id="{C9CEC8AA-44F9-4DC4-8595-D9EF4B8E3681}"/>
              </a:ext>
            </a:extLst>
          </p:cNvPr>
          <p:cNvSpPr/>
          <p:nvPr>
            <p:custDataLst>
              <p:tags r:id="rId4"/>
            </p:custDataLst>
          </p:nvPr>
        </p:nvSpPr>
        <p:spPr>
          <a:xfrm>
            <a:off x="4775200" y="719138"/>
            <a:ext cx="508000" cy="506412"/>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F05B47"/>
              </a:solidFill>
            </a:endParaRPr>
          </a:p>
        </p:txBody>
      </p:sp>
      <p:sp>
        <p:nvSpPr>
          <p:cNvPr id="32774" name="Rectangle 1">
            <a:extLst>
              <a:ext uri="{FF2B5EF4-FFF2-40B4-BE49-F238E27FC236}">
                <a16:creationId xmlns:a16="http://schemas.microsoft.com/office/drawing/2014/main" id="{04B18A2D-0343-4CBD-8E2E-D7FADF83A467}"/>
              </a:ext>
            </a:extLst>
          </p:cNvPr>
          <p:cNvSpPr>
            <a:spLocks noChangeArrowheads="1"/>
          </p:cNvSpPr>
          <p:nvPr>
            <p:custDataLst>
              <p:tags r:id="rId5"/>
            </p:custDataLst>
          </p:nvPr>
        </p:nvSpPr>
        <p:spPr bwMode="auto">
          <a:xfrm>
            <a:off x="5741988" y="1033463"/>
            <a:ext cx="49260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fr-CA" altLang="fr-FR" sz="5400" b="1" dirty="0">
                <a:solidFill>
                  <a:schemeClr val="bg1"/>
                </a:solidFill>
                <a:latin typeface="Arial" panose="020B0604020202020204" pitchFamily="34" charset="0"/>
                <a:cs typeface="Arial" panose="020B0604020202020204" pitchFamily="34" charset="0"/>
              </a:rPr>
              <a:t>Bon été</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 26">
            <a:extLst>
              <a:ext uri="{FF2B5EF4-FFF2-40B4-BE49-F238E27FC236}">
                <a16:creationId xmlns:a16="http://schemas.microsoft.com/office/drawing/2014/main" id="{45BBA9AE-55D5-4277-A2AA-666F9E4F5CE8}"/>
              </a:ext>
            </a:extLst>
          </p:cNvPr>
          <p:cNvPicPr>
            <a:picLocks noChangeAspect="1" noChangeArrowheads="1"/>
          </p:cNvPicPr>
          <p:nvPr>
            <p:custDataLst>
              <p:tags r:id="rId1"/>
            </p:custDataLst>
          </p:nvPr>
        </p:nvPicPr>
        <p:blipFill rotWithShape="1">
          <a:blip r:embed="rId6">
            <a:extLst>
              <a:ext uri="{28A0092B-C50C-407E-A947-70E740481C1C}">
                <a14:useLocalDpi xmlns:a14="http://schemas.microsoft.com/office/drawing/2010/main" val="0"/>
              </a:ext>
            </a:extLst>
          </a:blip>
          <a:srcRect l="16822" r="30819"/>
          <a:stretch/>
        </p:blipFill>
        <p:spPr bwMode="auto">
          <a:xfrm>
            <a:off x="-15890" y="0"/>
            <a:ext cx="12223765" cy="68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2DC1937-00D8-4C2F-9A4B-3DF0137E3E7E}"/>
              </a:ext>
            </a:extLst>
          </p:cNvPr>
          <p:cNvSpPr/>
          <p:nvPr>
            <p:custDataLst>
              <p:tags r:id="rId2"/>
            </p:custDataLst>
          </p:nvPr>
        </p:nvSpPr>
        <p:spPr>
          <a:xfrm>
            <a:off x="10564813" y="5214938"/>
            <a:ext cx="1643062" cy="1643062"/>
          </a:xfrm>
          <a:prstGeom prst="rect">
            <a:avLst/>
          </a:prstGeom>
          <a:solidFill>
            <a:srgbClr val="FEE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66566" name="Image 12">
            <a:extLst>
              <a:ext uri="{FF2B5EF4-FFF2-40B4-BE49-F238E27FC236}">
                <a16:creationId xmlns:a16="http://schemas.microsoft.com/office/drawing/2014/main" id="{DC8250CB-BAB6-4943-9993-C4D57D1294CD}"/>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1088688" y="5738813"/>
            <a:ext cx="111918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AF2398F-4104-4ED5-8E39-D672B22DF52A}"/>
              </a:ext>
            </a:extLst>
          </p:cNvPr>
          <p:cNvSpPr txBox="1"/>
          <p:nvPr>
            <p:custDataLst>
              <p:tags r:id="rId1"/>
            </p:custDataLst>
          </p:nvPr>
        </p:nvSpPr>
        <p:spPr>
          <a:xfrm>
            <a:off x="929574" y="3997526"/>
            <a:ext cx="2902682" cy="1877437"/>
          </a:xfrm>
          <a:prstGeom prst="rect">
            <a:avLst/>
          </a:prstGeom>
          <a:noFill/>
        </p:spPr>
        <p:txBody>
          <a:bodyPr wrap="square">
            <a:spAutoFit/>
          </a:bodyPr>
          <a:lstStyle/>
          <a:p>
            <a:pPr algn="ctr" eaLnBrk="1" fontAlgn="auto" hangingPunct="1">
              <a:spcBef>
                <a:spcPts val="0"/>
              </a:spcBef>
              <a:spcAft>
                <a:spcPts val="0"/>
              </a:spcAft>
              <a:defRPr/>
            </a:pPr>
            <a:r>
              <a:rPr lang="fr-FR" sz="2000" dirty="0">
                <a:solidFill>
                  <a:srgbClr val="F04E24"/>
                </a:solidFill>
                <a:latin typeface="Arial" panose="020B0604020202020204" pitchFamily="34" charset="0"/>
                <a:cs typeface="Arial" panose="020B0604020202020204" pitchFamily="34" charset="0"/>
              </a:rPr>
              <a:t>Pierrich Plusquellec</a:t>
            </a:r>
          </a:p>
          <a:p>
            <a:pPr algn="ctr" eaLnBrk="1" fontAlgn="auto" hangingPunct="1">
              <a:spcBef>
                <a:spcPts val="0"/>
              </a:spcBef>
              <a:spcAft>
                <a:spcPts val="0"/>
              </a:spcAft>
              <a:defRPr/>
            </a:pPr>
            <a:r>
              <a:rPr lang="fr-FR" sz="1200" dirty="0">
                <a:latin typeface="Arial" panose="020B0604020202020204" pitchFamily="34" charset="0"/>
                <a:cs typeface="Arial" panose="020B0604020202020204" pitchFamily="34" charset="0"/>
                <a:hlinkClick r:id="rId10"/>
              </a:rPr>
              <a:t>pierrich.plusquellec@umontreal.ca</a:t>
            </a:r>
            <a:endParaRPr lang="fr-FR" sz="1200"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Responsable des </a:t>
            </a:r>
            <a:r>
              <a:rPr lang="fr-FR" sz="1400" b="1" dirty="0" err="1">
                <a:latin typeface="Arial" panose="020B0604020202020204" pitchFamily="34" charset="0"/>
                <a:cs typeface="Arial" panose="020B0604020202020204" pitchFamily="34" charset="0"/>
              </a:rPr>
              <a:t>progr</a:t>
            </a:r>
            <a:r>
              <a:rPr lang="fr-FR" sz="1400" b="1" dirty="0">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de cycles supérieurs</a:t>
            </a:r>
          </a:p>
          <a:p>
            <a:pPr algn="ctr" eaLnBrk="1" fontAlgn="auto" hangingPunct="1">
              <a:spcBef>
                <a:spcPts val="0"/>
              </a:spcBef>
              <a:spcAft>
                <a:spcPts val="0"/>
              </a:spcAft>
              <a:defRPr/>
            </a:pPr>
            <a:endParaRPr lang="fr-FR" sz="14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Approbation des demandes de cheminement particuliers</a:t>
            </a: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Liens avec des professeur-e-s</a:t>
            </a:r>
          </a:p>
        </p:txBody>
      </p:sp>
      <p:sp>
        <p:nvSpPr>
          <p:cNvPr id="7" name="Rectangle 6">
            <a:extLst>
              <a:ext uri="{FF2B5EF4-FFF2-40B4-BE49-F238E27FC236}">
                <a16:creationId xmlns:a16="http://schemas.microsoft.com/office/drawing/2014/main" id="{97AC3176-B706-4F50-8F65-2E982375D441}"/>
              </a:ext>
            </a:extLst>
          </p:cNvPr>
          <p:cNvSpPr/>
          <p:nvPr>
            <p:custDataLst>
              <p:tags r:id="rId2"/>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3"/>
            </p:custDataLst>
          </p:nvPr>
        </p:nvSpPr>
        <p:spPr bwMode="auto">
          <a:xfrm>
            <a:off x="3228975" y="485159"/>
            <a:ext cx="8410575" cy="10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Vos personnes ressources</a:t>
            </a:r>
          </a:p>
          <a:p>
            <a:pPr eaLnBrk="1" hangingPunct="1">
              <a:lnSpc>
                <a:spcPts val="4063"/>
              </a:lnSpc>
              <a:spcBef>
                <a:spcPct val="0"/>
              </a:spcBef>
              <a:buFontTx/>
              <a:buNone/>
            </a:pPr>
            <a:r>
              <a:rPr lang="fr-FR" altLang="fr-FR" dirty="0">
                <a:latin typeface="Arial" panose="020B0604020202020204" pitchFamily="34" charset="0"/>
                <a:cs typeface="Arial" panose="020B0604020202020204" pitchFamily="34" charset="0"/>
              </a:rPr>
              <a:t>Qui contacter?</a:t>
            </a:r>
          </a:p>
        </p:txBody>
      </p:sp>
      <p:sp>
        <p:nvSpPr>
          <p:cNvPr id="8" name="Rectangle 7">
            <a:extLst>
              <a:ext uri="{FF2B5EF4-FFF2-40B4-BE49-F238E27FC236}">
                <a16:creationId xmlns:a16="http://schemas.microsoft.com/office/drawing/2014/main" id="{778DC156-5737-46E2-8BEA-FDAA3AFE3E2E}"/>
              </a:ext>
            </a:extLst>
          </p:cNvPr>
          <p:cNvSpPr/>
          <p:nvPr>
            <p:custDataLst>
              <p:tags r:id="rId4"/>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5" name="Image 4">
            <a:extLst>
              <a:ext uri="{FF2B5EF4-FFF2-40B4-BE49-F238E27FC236}">
                <a16:creationId xmlns:a16="http://schemas.microsoft.com/office/drawing/2014/main" id="{BA9480D6-7E0F-4833-9387-DE57A2A34F0F}"/>
              </a:ext>
            </a:extLst>
          </p:cNvPr>
          <p:cNvPicPr>
            <a:picLocks noChangeAspect="1"/>
          </p:cNvPicPr>
          <p:nvPr/>
        </p:nvPicPr>
        <p:blipFill rotWithShape="1">
          <a:blip r:embed="rId11"/>
          <a:srcRect l="5507" r="6353"/>
          <a:stretch/>
        </p:blipFill>
        <p:spPr>
          <a:xfrm>
            <a:off x="1345788" y="1761880"/>
            <a:ext cx="2185216" cy="2057766"/>
          </a:xfrm>
          <a:prstGeom prst="rect">
            <a:avLst/>
          </a:prstGeom>
        </p:spPr>
      </p:pic>
      <p:sp>
        <p:nvSpPr>
          <p:cNvPr id="12" name="ZoneTexte 11">
            <a:extLst>
              <a:ext uri="{FF2B5EF4-FFF2-40B4-BE49-F238E27FC236}">
                <a16:creationId xmlns:a16="http://schemas.microsoft.com/office/drawing/2014/main" id="{8147F57A-BB71-4A58-BAE9-575DCFF71DC3}"/>
              </a:ext>
            </a:extLst>
          </p:cNvPr>
          <p:cNvSpPr txBox="1"/>
          <p:nvPr>
            <p:custDataLst>
              <p:tags r:id="rId5"/>
            </p:custDataLst>
          </p:nvPr>
        </p:nvSpPr>
        <p:spPr>
          <a:xfrm>
            <a:off x="4839773" y="3997526"/>
            <a:ext cx="2280742" cy="1015663"/>
          </a:xfrm>
          <a:prstGeom prst="rect">
            <a:avLst/>
          </a:prstGeom>
          <a:noFill/>
        </p:spPr>
        <p:txBody>
          <a:bodyPr wrap="square">
            <a:spAutoFit/>
          </a:bodyPr>
          <a:lstStyle/>
          <a:p>
            <a:pPr algn="ctr" eaLnBrk="1" fontAlgn="auto" hangingPunct="1">
              <a:spcBef>
                <a:spcPts val="0"/>
              </a:spcBef>
              <a:spcAft>
                <a:spcPts val="0"/>
              </a:spcAft>
              <a:defRPr/>
            </a:pPr>
            <a:r>
              <a:rPr lang="fr-FR" sz="2000" dirty="0">
                <a:solidFill>
                  <a:srgbClr val="F04E24"/>
                </a:solidFill>
                <a:latin typeface="Arial" panose="020B0604020202020204" pitchFamily="34" charset="0"/>
                <a:cs typeface="Arial" panose="020B0604020202020204" pitchFamily="34" charset="0"/>
              </a:rPr>
              <a:t>Josée Cyr</a:t>
            </a:r>
          </a:p>
          <a:p>
            <a:pPr algn="ctr" eaLnBrk="1" fontAlgn="auto" hangingPunct="1">
              <a:spcBef>
                <a:spcPts val="0"/>
              </a:spcBef>
              <a:spcAft>
                <a:spcPts val="0"/>
              </a:spcAft>
              <a:defRPr/>
            </a:pPr>
            <a:r>
              <a:rPr lang="fr-FR" sz="1200" dirty="0">
                <a:latin typeface="Arial" panose="020B0604020202020204" pitchFamily="34" charset="0"/>
                <a:cs typeface="Arial" panose="020B0604020202020204" pitchFamily="34" charset="0"/>
                <a:hlinkClick r:id="rId12"/>
              </a:rPr>
              <a:t>tgdesup@psyced.umontreal.ca</a:t>
            </a:r>
            <a:r>
              <a:rPr lang="fr-FR" sz="1200" dirty="0">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TGDE cycles supérieurs à Montréal</a:t>
            </a:r>
            <a:endParaRPr lang="fr-FR" sz="1100" b="1"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D7B22255-AC6C-4B66-8E2B-F3BB78CFF599}"/>
              </a:ext>
            </a:extLst>
          </p:cNvPr>
          <p:cNvSpPr txBox="1"/>
          <p:nvPr>
            <p:custDataLst>
              <p:tags r:id="rId6"/>
            </p:custDataLst>
          </p:nvPr>
        </p:nvSpPr>
        <p:spPr>
          <a:xfrm>
            <a:off x="8467724" y="4007284"/>
            <a:ext cx="2543175" cy="1015663"/>
          </a:xfrm>
          <a:prstGeom prst="rect">
            <a:avLst/>
          </a:prstGeom>
          <a:noFill/>
        </p:spPr>
        <p:txBody>
          <a:bodyPr wrap="square">
            <a:spAutoFit/>
          </a:bodyPr>
          <a:lstStyle/>
          <a:p>
            <a:pPr algn="ctr" eaLnBrk="1" fontAlgn="auto" hangingPunct="1">
              <a:spcBef>
                <a:spcPts val="0"/>
              </a:spcBef>
              <a:spcAft>
                <a:spcPts val="0"/>
              </a:spcAft>
              <a:defRPr/>
            </a:pPr>
            <a:r>
              <a:rPr lang="fr-FR" sz="2000" dirty="0">
                <a:solidFill>
                  <a:srgbClr val="F04E24"/>
                </a:solidFill>
                <a:latin typeface="Arial" panose="020B0604020202020204" pitchFamily="34" charset="0"/>
                <a:cs typeface="Arial" panose="020B0604020202020204" pitchFamily="34" charset="0"/>
              </a:rPr>
              <a:t>Mélanie Huberdeau</a:t>
            </a:r>
          </a:p>
          <a:p>
            <a:pPr algn="ctr" eaLnBrk="1" fontAlgn="auto" hangingPunct="1">
              <a:spcBef>
                <a:spcPts val="0"/>
              </a:spcBef>
              <a:spcAft>
                <a:spcPts val="0"/>
              </a:spcAft>
              <a:defRPr/>
            </a:pPr>
            <a:r>
              <a:rPr lang="fr-FR" sz="1200" dirty="0">
                <a:latin typeface="Arial" panose="020B0604020202020204" pitchFamily="34" charset="0"/>
                <a:cs typeface="Arial" panose="020B0604020202020204" pitchFamily="34" charset="0"/>
                <a:hlinkClick r:id="rId13"/>
              </a:rPr>
              <a:t>melanie.huberdeau@umontreal.ca</a:t>
            </a:r>
            <a:endParaRPr lang="fr-FR" sz="1200"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TGDE cycles supérieurs à Laval</a:t>
            </a:r>
            <a:endParaRPr lang="fr-FR" sz="1600" b="1" dirty="0">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6B0E4CCF-938C-4BF4-8447-D36A1814894F}"/>
              </a:ext>
            </a:extLst>
          </p:cNvPr>
          <p:cNvSpPr txBox="1"/>
          <p:nvPr>
            <p:custDataLst>
              <p:tags r:id="rId7"/>
            </p:custDataLst>
          </p:nvPr>
        </p:nvSpPr>
        <p:spPr>
          <a:xfrm>
            <a:off x="6321083" y="5161825"/>
            <a:ext cx="3418228" cy="954107"/>
          </a:xfrm>
          <a:prstGeom prst="rect">
            <a:avLst/>
          </a:prstGeom>
          <a:noFill/>
        </p:spPr>
        <p:txBody>
          <a:bodyPr wrap="square">
            <a:spAutoFit/>
          </a:bodyPr>
          <a:lstStyle/>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Cheminement et choix de cours</a:t>
            </a: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Horaire et locaux</a:t>
            </a: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Recherche d’informations, formulaires</a:t>
            </a: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Étapes obligatoires</a:t>
            </a:r>
          </a:p>
        </p:txBody>
      </p:sp>
      <p:pic>
        <p:nvPicPr>
          <p:cNvPr id="15" name="Image 14">
            <a:extLst>
              <a:ext uri="{FF2B5EF4-FFF2-40B4-BE49-F238E27FC236}">
                <a16:creationId xmlns:a16="http://schemas.microsoft.com/office/drawing/2014/main" id="{34F28725-6C05-453E-A393-31B18B276D4F}"/>
              </a:ext>
            </a:extLst>
          </p:cNvPr>
          <p:cNvPicPr>
            <a:picLocks noChangeAspect="1"/>
          </p:cNvPicPr>
          <p:nvPr/>
        </p:nvPicPr>
        <p:blipFill>
          <a:blip r:embed="rId14"/>
          <a:stretch>
            <a:fillRect/>
          </a:stretch>
        </p:blipFill>
        <p:spPr>
          <a:xfrm>
            <a:off x="5017684" y="1766577"/>
            <a:ext cx="2156631" cy="2156631"/>
          </a:xfrm>
          <a:prstGeom prst="rect">
            <a:avLst/>
          </a:prstGeom>
        </p:spPr>
      </p:pic>
      <p:pic>
        <p:nvPicPr>
          <p:cNvPr id="2050" name="Picture 2">
            <a:extLst>
              <a:ext uri="{FF2B5EF4-FFF2-40B4-BE49-F238E27FC236}">
                <a16:creationId xmlns:a16="http://schemas.microsoft.com/office/drawing/2014/main" id="{0F30C419-7A6B-45EC-B736-BC0A2A8590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64" t="9261" r="-264" b="18026"/>
          <a:stretch/>
        </p:blipFill>
        <p:spPr bwMode="auto">
          <a:xfrm>
            <a:off x="8660995" y="1761880"/>
            <a:ext cx="2233526" cy="2165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AC3176-B706-4F50-8F65-2E982375D441}"/>
              </a:ext>
            </a:extLst>
          </p:cNvPr>
          <p:cNvSpPr/>
          <p:nvPr>
            <p:custDataLst>
              <p:tags r:id="rId1"/>
            </p:custDataLst>
          </p:nvPr>
        </p:nvSpPr>
        <p:spPr>
          <a:xfrm>
            <a:off x="3670300" y="63452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9461" name="ZoneTexte 8">
            <a:extLst>
              <a:ext uri="{FF2B5EF4-FFF2-40B4-BE49-F238E27FC236}">
                <a16:creationId xmlns:a16="http://schemas.microsoft.com/office/drawing/2014/main" id="{8BE53BD1-4714-47F3-906E-8E845B87FE3D}"/>
              </a:ext>
            </a:extLst>
          </p:cNvPr>
          <p:cNvSpPr txBox="1">
            <a:spLocks noChangeArrowheads="1"/>
          </p:cNvSpPr>
          <p:nvPr>
            <p:custDataLst>
              <p:tags r:id="rId2"/>
            </p:custDataLst>
          </p:nvPr>
        </p:nvSpPr>
        <p:spPr bwMode="auto">
          <a:xfrm>
            <a:off x="3228975" y="485159"/>
            <a:ext cx="8410575" cy="10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Vos personnes ressources</a:t>
            </a:r>
          </a:p>
          <a:p>
            <a:pPr eaLnBrk="1" hangingPunct="1">
              <a:lnSpc>
                <a:spcPts val="4063"/>
              </a:lnSpc>
              <a:spcBef>
                <a:spcPct val="0"/>
              </a:spcBef>
              <a:buFontTx/>
              <a:buNone/>
            </a:pPr>
            <a:r>
              <a:rPr lang="fr-FR" altLang="fr-FR" dirty="0">
                <a:latin typeface="Arial" panose="020B0604020202020204" pitchFamily="34" charset="0"/>
                <a:cs typeface="Arial" panose="020B0604020202020204" pitchFamily="34" charset="0"/>
              </a:rPr>
              <a:t>Qui contacter?</a:t>
            </a:r>
          </a:p>
        </p:txBody>
      </p:sp>
      <p:sp>
        <p:nvSpPr>
          <p:cNvPr id="8" name="Rectangle 7">
            <a:extLst>
              <a:ext uri="{FF2B5EF4-FFF2-40B4-BE49-F238E27FC236}">
                <a16:creationId xmlns:a16="http://schemas.microsoft.com/office/drawing/2014/main" id="{778DC156-5737-46E2-8BEA-FDAA3AFE3E2E}"/>
              </a:ext>
            </a:extLst>
          </p:cNvPr>
          <p:cNvSpPr/>
          <p:nvPr>
            <p:custDataLst>
              <p:tags r:id="rId3"/>
            </p:custDataLst>
          </p:nvPr>
        </p:nvSpPr>
        <p:spPr>
          <a:xfrm>
            <a:off x="0" y="0"/>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20" name="ZoneTexte 19">
            <a:extLst>
              <a:ext uri="{FF2B5EF4-FFF2-40B4-BE49-F238E27FC236}">
                <a16:creationId xmlns:a16="http://schemas.microsoft.com/office/drawing/2014/main" id="{3FBCADB0-9ACE-4F21-A153-678FEEF9746A}"/>
              </a:ext>
            </a:extLst>
          </p:cNvPr>
          <p:cNvSpPr txBox="1"/>
          <p:nvPr>
            <p:custDataLst>
              <p:tags r:id="rId4"/>
            </p:custDataLst>
          </p:nvPr>
        </p:nvSpPr>
        <p:spPr>
          <a:xfrm>
            <a:off x="9111877" y="4025976"/>
            <a:ext cx="2818102" cy="2092881"/>
          </a:xfrm>
          <a:prstGeom prst="rect">
            <a:avLst/>
          </a:prstGeom>
          <a:noFill/>
        </p:spPr>
        <p:txBody>
          <a:bodyPr wrap="square">
            <a:spAutoFit/>
          </a:bodyPr>
          <a:lstStyle/>
          <a:p>
            <a:pPr algn="ctr" eaLnBrk="1" fontAlgn="auto" hangingPunct="1">
              <a:spcBef>
                <a:spcPts val="0"/>
              </a:spcBef>
              <a:spcAft>
                <a:spcPts val="0"/>
              </a:spcAft>
              <a:defRPr/>
            </a:pPr>
            <a:r>
              <a:rPr lang="fr-FR" sz="2000" dirty="0">
                <a:solidFill>
                  <a:srgbClr val="F04E24"/>
                </a:solidFill>
                <a:latin typeface="Arial" panose="020B0604020202020204" pitchFamily="34" charset="0"/>
                <a:cs typeface="Arial" panose="020B0604020202020204" pitchFamily="34" charset="0"/>
              </a:rPr>
              <a:t>Nancy Jetté</a:t>
            </a:r>
          </a:p>
          <a:p>
            <a:pPr algn="ctr" eaLnBrk="1" fontAlgn="auto" hangingPunct="1">
              <a:spcBef>
                <a:spcPts val="0"/>
              </a:spcBef>
              <a:spcAft>
                <a:spcPts val="0"/>
              </a:spcAft>
              <a:defRPr/>
            </a:pPr>
            <a:r>
              <a:rPr lang="fr-FR" sz="1200" dirty="0">
                <a:latin typeface="Arial" panose="020B0604020202020204" pitchFamily="34" charset="0"/>
                <a:cs typeface="Arial" panose="020B0604020202020204" pitchFamily="34" charset="0"/>
                <a:hlinkClick r:id="rId10"/>
              </a:rPr>
              <a:t>nancy.jette@umontreal.ca</a:t>
            </a:r>
            <a:r>
              <a:rPr lang="fr-FR" sz="1200" dirty="0">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Conseillère aux </a:t>
            </a: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programmes d’études</a:t>
            </a:r>
          </a:p>
          <a:p>
            <a:pPr algn="ctr" eaLnBrk="1" fontAlgn="auto" hangingPunct="1">
              <a:spcBef>
                <a:spcPts val="0"/>
              </a:spcBef>
              <a:spcAft>
                <a:spcPts val="0"/>
              </a:spcAft>
              <a:defRPr/>
            </a:pPr>
            <a:endParaRPr lang="fr-FR" sz="14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Admission et bourses</a:t>
            </a: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Projets spéciaux</a:t>
            </a:r>
          </a:p>
          <a:p>
            <a:pPr marL="171450" indent="-1714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Aménagements d’horaire particuliers</a:t>
            </a:r>
          </a:p>
        </p:txBody>
      </p:sp>
      <p:sp>
        <p:nvSpPr>
          <p:cNvPr id="27" name="ZoneTexte 26">
            <a:extLst>
              <a:ext uri="{FF2B5EF4-FFF2-40B4-BE49-F238E27FC236}">
                <a16:creationId xmlns:a16="http://schemas.microsoft.com/office/drawing/2014/main" id="{1058F0FE-4B7B-4C65-93E6-6A39C489BF45}"/>
              </a:ext>
            </a:extLst>
          </p:cNvPr>
          <p:cNvSpPr txBox="1"/>
          <p:nvPr>
            <p:custDataLst>
              <p:tags r:id="rId5"/>
            </p:custDataLst>
          </p:nvPr>
        </p:nvSpPr>
        <p:spPr>
          <a:xfrm>
            <a:off x="401950" y="4060078"/>
            <a:ext cx="2902869" cy="1877437"/>
          </a:xfrm>
          <a:prstGeom prst="rect">
            <a:avLst/>
          </a:prstGeom>
          <a:noFill/>
        </p:spPr>
        <p:txBody>
          <a:bodyPr wrap="square">
            <a:spAutoFit/>
          </a:bodyPr>
          <a:lstStyle/>
          <a:p>
            <a:pPr algn="ctr" eaLnBrk="1" fontAlgn="auto" hangingPunct="1">
              <a:spcBef>
                <a:spcPts val="0"/>
              </a:spcBef>
              <a:spcAft>
                <a:spcPts val="0"/>
              </a:spcAft>
              <a:defRPr/>
            </a:pPr>
            <a:r>
              <a:rPr lang="fr-FR" sz="2000" dirty="0">
                <a:solidFill>
                  <a:srgbClr val="F04E24"/>
                </a:solidFill>
                <a:latin typeface="Arial" panose="020B0604020202020204" pitchFamily="34" charset="0"/>
                <a:cs typeface="Arial" panose="020B0604020202020204" pitchFamily="34" charset="0"/>
              </a:rPr>
              <a:t>Josée Paradis</a:t>
            </a:r>
          </a:p>
          <a:p>
            <a:pPr algn="ctr" eaLnBrk="1" fontAlgn="auto" hangingPunct="1">
              <a:spcBef>
                <a:spcPts val="0"/>
              </a:spcBef>
              <a:spcAft>
                <a:spcPts val="0"/>
              </a:spcAft>
              <a:defRPr/>
            </a:pPr>
            <a:r>
              <a:rPr lang="fr-FR" sz="1200" dirty="0">
                <a:latin typeface="Arial" panose="020B0604020202020204" pitchFamily="34" charset="0"/>
                <a:cs typeface="Arial" panose="020B0604020202020204" pitchFamily="34" charset="0"/>
                <a:hlinkClick r:id="rId11"/>
              </a:rPr>
              <a:t>josee.paradis@umontreal.ca</a:t>
            </a:r>
            <a:r>
              <a:rPr lang="fr-FR" sz="1200" dirty="0">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Responsable des stages</a:t>
            </a:r>
          </a:p>
          <a:p>
            <a:pPr algn="ctr" eaLnBrk="1" fontAlgn="auto" hangingPunct="1">
              <a:spcBef>
                <a:spcPts val="0"/>
              </a:spcBef>
              <a:spcAft>
                <a:spcPts val="0"/>
              </a:spcAft>
              <a:defRPr/>
            </a:pPr>
            <a:endParaRPr lang="fr-FR"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Questions sur les stages </a:t>
            </a:r>
            <a:r>
              <a:rPr lang="fr-FR" sz="1400" dirty="0">
                <a:solidFill>
                  <a:srgbClr val="0070C0"/>
                </a:solidFill>
                <a:latin typeface="Arial" panose="020B0604020202020204" pitchFamily="34" charset="0"/>
                <a:cs typeface="Arial" panose="020B0604020202020204" pitchFamily="34" charset="0"/>
              </a:rPr>
              <a:t>de maîtrise et propédeutique</a:t>
            </a:r>
          </a:p>
          <a:p>
            <a:pPr marL="285750" indent="-2857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Relation avec les milieux de stage</a:t>
            </a:r>
            <a:endParaRPr lang="fr-FR" sz="1600"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09D531AB-4660-4C48-958B-C40E16313E04}"/>
              </a:ext>
            </a:extLst>
          </p:cNvPr>
          <p:cNvPicPr>
            <a:picLocks noChangeAspect="1"/>
          </p:cNvPicPr>
          <p:nvPr/>
        </p:nvPicPr>
        <p:blipFill rotWithShape="1">
          <a:blip r:embed="rId12"/>
          <a:srcRect t="2823" b="18738"/>
          <a:stretch/>
        </p:blipFill>
        <p:spPr>
          <a:xfrm>
            <a:off x="775070" y="1711574"/>
            <a:ext cx="2156631" cy="2114764"/>
          </a:xfrm>
          <a:prstGeom prst="rect">
            <a:avLst/>
          </a:prstGeom>
        </p:spPr>
      </p:pic>
      <p:pic>
        <p:nvPicPr>
          <p:cNvPr id="11" name="Image 10">
            <a:extLst>
              <a:ext uri="{FF2B5EF4-FFF2-40B4-BE49-F238E27FC236}">
                <a16:creationId xmlns:a16="http://schemas.microsoft.com/office/drawing/2014/main" id="{97886C88-08A6-4F14-A262-A520127D32C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20000"/>
                    </a14:imgEffect>
                  </a14:imgLayer>
                </a14:imgProps>
              </a:ext>
            </a:extLst>
          </a:blip>
          <a:stretch>
            <a:fillRect/>
          </a:stretch>
        </p:blipFill>
        <p:spPr>
          <a:xfrm>
            <a:off x="9463033" y="1723032"/>
            <a:ext cx="1953898" cy="2156631"/>
          </a:xfrm>
          <a:prstGeom prst="rect">
            <a:avLst/>
          </a:prstGeom>
        </p:spPr>
      </p:pic>
      <p:pic>
        <p:nvPicPr>
          <p:cNvPr id="1026" name="Picture 2">
            <a:extLst>
              <a:ext uri="{FF2B5EF4-FFF2-40B4-BE49-F238E27FC236}">
                <a16:creationId xmlns:a16="http://schemas.microsoft.com/office/drawing/2014/main" id="{380B66EC-8B3A-4257-9D89-A979375D9A1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451" t="4754" r="8684" b="5140"/>
          <a:stretch/>
        </p:blipFill>
        <p:spPr bwMode="auto">
          <a:xfrm>
            <a:off x="3742324" y="1781309"/>
            <a:ext cx="2156631" cy="214818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0D9A0C4A-DDF3-41C5-BC1A-5D8B1976DC34}"/>
              </a:ext>
            </a:extLst>
          </p:cNvPr>
          <p:cNvSpPr txBox="1"/>
          <p:nvPr>
            <p:custDataLst>
              <p:tags r:id="rId6"/>
            </p:custDataLst>
          </p:nvPr>
        </p:nvSpPr>
        <p:spPr>
          <a:xfrm>
            <a:off x="3369202" y="4025976"/>
            <a:ext cx="2902869" cy="1477328"/>
          </a:xfrm>
          <a:prstGeom prst="rect">
            <a:avLst/>
          </a:prstGeom>
          <a:noFill/>
        </p:spPr>
        <p:txBody>
          <a:bodyPr wrap="square">
            <a:spAutoFit/>
          </a:bodyPr>
          <a:lstStyle/>
          <a:p>
            <a:pPr algn="ctr" eaLnBrk="1" fontAlgn="auto" hangingPunct="1">
              <a:spcBef>
                <a:spcPts val="0"/>
              </a:spcBef>
              <a:spcAft>
                <a:spcPts val="0"/>
              </a:spcAft>
              <a:defRPr/>
            </a:pPr>
            <a:r>
              <a:rPr lang="fr-FR" sz="2000" dirty="0">
                <a:solidFill>
                  <a:srgbClr val="F04E24"/>
                </a:solidFill>
                <a:latin typeface="Arial" panose="020B0604020202020204" pitchFamily="34" charset="0"/>
                <a:cs typeface="Arial" panose="020B0604020202020204" pitchFamily="34" charset="0"/>
              </a:rPr>
              <a:t>Akhlasse Hamdan</a:t>
            </a:r>
          </a:p>
          <a:p>
            <a:pPr algn="ctr" eaLnBrk="1" fontAlgn="auto" hangingPunct="1">
              <a:spcBef>
                <a:spcPts val="0"/>
              </a:spcBef>
              <a:spcAft>
                <a:spcPts val="0"/>
              </a:spcAft>
              <a:defRPr/>
            </a:pPr>
            <a:r>
              <a:rPr lang="fr-FR" sz="1200" dirty="0">
                <a:latin typeface="Arial" panose="020B0604020202020204" pitchFamily="34" charset="0"/>
                <a:cs typeface="Arial" panose="020B0604020202020204" pitchFamily="34" charset="0"/>
                <a:hlinkClick r:id="rId16"/>
              </a:rPr>
              <a:t>akhlasse.hamdan@umontreal.ca</a:t>
            </a:r>
            <a:endParaRPr lang="fr-FR" sz="1200"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Coordonnatrice de stages</a:t>
            </a:r>
          </a:p>
          <a:p>
            <a:pPr algn="ctr" eaLnBrk="1" fontAlgn="auto" hangingPunct="1">
              <a:spcBef>
                <a:spcPts val="0"/>
              </a:spcBef>
              <a:spcAft>
                <a:spcPts val="0"/>
              </a:spcAft>
              <a:defRPr/>
            </a:pPr>
            <a:endParaRPr lang="fr-FR"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Placements de stage</a:t>
            </a:r>
          </a:p>
          <a:p>
            <a:pPr marL="285750" indent="-2857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Liens avec superviseur-e-s </a:t>
            </a:r>
            <a:endParaRPr lang="fr-FR" sz="16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120D33C3-BF20-42BA-9247-52A81BD9DB4B}"/>
              </a:ext>
            </a:extLst>
          </p:cNvPr>
          <p:cNvSpPr txBox="1"/>
          <p:nvPr>
            <p:custDataLst>
              <p:tags r:id="rId7"/>
            </p:custDataLst>
          </p:nvPr>
        </p:nvSpPr>
        <p:spPr>
          <a:xfrm>
            <a:off x="6272071" y="4025976"/>
            <a:ext cx="2902869" cy="1477328"/>
          </a:xfrm>
          <a:prstGeom prst="rect">
            <a:avLst/>
          </a:prstGeom>
          <a:noFill/>
        </p:spPr>
        <p:txBody>
          <a:bodyPr wrap="square">
            <a:spAutoFit/>
          </a:bodyPr>
          <a:lstStyle/>
          <a:p>
            <a:pPr algn="ctr" eaLnBrk="1" fontAlgn="auto" hangingPunct="1">
              <a:spcBef>
                <a:spcPts val="0"/>
              </a:spcBef>
              <a:spcAft>
                <a:spcPts val="0"/>
              </a:spcAft>
              <a:defRPr/>
            </a:pPr>
            <a:r>
              <a:rPr lang="fr-FR" sz="2000" dirty="0">
                <a:solidFill>
                  <a:srgbClr val="F04E24"/>
                </a:solidFill>
                <a:latin typeface="Arial" panose="020B0604020202020204" pitchFamily="34" charset="0"/>
                <a:cs typeface="Arial" panose="020B0604020202020204" pitchFamily="34" charset="0"/>
              </a:rPr>
              <a:t>Julie Rioux</a:t>
            </a:r>
          </a:p>
          <a:p>
            <a:pPr algn="ctr" eaLnBrk="1" fontAlgn="auto" hangingPunct="1">
              <a:spcBef>
                <a:spcPts val="0"/>
              </a:spcBef>
              <a:spcAft>
                <a:spcPts val="0"/>
              </a:spcAft>
              <a:defRPr/>
            </a:pPr>
            <a:r>
              <a:rPr lang="fr-FR" sz="1200" dirty="0">
                <a:latin typeface="Arial" panose="020B0604020202020204" pitchFamily="34" charset="0"/>
                <a:cs typeface="Arial" panose="020B0604020202020204" pitchFamily="34" charset="0"/>
                <a:hlinkClick r:id="rId17"/>
              </a:rPr>
              <a:t>julie.rioux.2@umontreal.ca</a:t>
            </a:r>
            <a:endParaRPr lang="fr-FR" sz="1200" dirty="0">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fr-FR" sz="1400" b="1" dirty="0">
                <a:latin typeface="Arial" panose="020B0604020202020204" pitchFamily="34" charset="0"/>
                <a:cs typeface="Arial" panose="020B0604020202020204" pitchFamily="34" charset="0"/>
              </a:rPr>
              <a:t>Coordonnatrice de stages</a:t>
            </a:r>
          </a:p>
          <a:p>
            <a:pPr algn="ctr" eaLnBrk="1" fontAlgn="auto" hangingPunct="1">
              <a:spcBef>
                <a:spcPts val="0"/>
              </a:spcBef>
              <a:spcAft>
                <a:spcPts val="0"/>
              </a:spcAft>
              <a:defRPr/>
            </a:pPr>
            <a:endParaRPr lang="fr-FR" sz="14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Placements de stage</a:t>
            </a:r>
          </a:p>
          <a:p>
            <a:pPr marL="285750" indent="-285750" eaLnBrk="1" fontAlgn="auto" hangingPunct="1">
              <a:spcBef>
                <a:spcPts val="0"/>
              </a:spcBef>
              <a:spcAft>
                <a:spcPts val="0"/>
              </a:spcAft>
              <a:buFont typeface="Arial" panose="020B0604020202020204" pitchFamily="34" charset="0"/>
              <a:buChar char="•"/>
              <a:defRPr/>
            </a:pPr>
            <a:r>
              <a:rPr lang="fr-FR" sz="1400" dirty="0">
                <a:latin typeface="Arial" panose="020B0604020202020204" pitchFamily="34" charset="0"/>
                <a:cs typeface="Arial" panose="020B0604020202020204" pitchFamily="34" charset="0"/>
              </a:rPr>
              <a:t>Liens avec superviseur-e-s</a:t>
            </a:r>
            <a:endParaRPr lang="fr-FR" sz="1600" dirty="0">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1E9FC258-EA34-4633-8F8C-95E03B110AC6}"/>
              </a:ext>
            </a:extLst>
          </p:cNvPr>
          <p:cNvPicPr>
            <a:picLocks noChangeAspect="1"/>
          </p:cNvPicPr>
          <p:nvPr/>
        </p:nvPicPr>
        <p:blipFill rotWithShape="1">
          <a:blip r:embed="rId18"/>
          <a:srcRect l="12074" r="10153" b="35619"/>
          <a:stretch/>
        </p:blipFill>
        <p:spPr>
          <a:xfrm>
            <a:off x="6704045" y="1777083"/>
            <a:ext cx="1953898" cy="2156632"/>
          </a:xfrm>
          <a:prstGeom prst="rect">
            <a:avLst/>
          </a:prstGeom>
        </p:spPr>
      </p:pic>
    </p:spTree>
    <p:extLst>
      <p:ext uri="{BB962C8B-B14F-4D97-AF65-F5344CB8AC3E}">
        <p14:creationId xmlns:p14="http://schemas.microsoft.com/office/powerpoint/2010/main" val="253776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1A54E-8405-4867-BB13-40E20A0B8909}"/>
              </a:ext>
            </a:extLst>
          </p:cNvPr>
          <p:cNvSpPr/>
          <p:nvPr>
            <p:custDataLst>
              <p:tags r:id="rId1"/>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30722" name="ZoneTexte 11">
            <a:extLst>
              <a:ext uri="{FF2B5EF4-FFF2-40B4-BE49-F238E27FC236}">
                <a16:creationId xmlns:a16="http://schemas.microsoft.com/office/drawing/2014/main" id="{C7699A4A-9C6C-4C83-AC36-B907B68894D6}"/>
              </a:ext>
            </a:extLst>
          </p:cNvPr>
          <p:cNvSpPr txBox="1">
            <a:spLocks noChangeArrowheads="1"/>
          </p:cNvSpPr>
          <p:nvPr>
            <p:custDataLst>
              <p:tags r:id="rId2"/>
            </p:custDataLst>
          </p:nvPr>
        </p:nvSpPr>
        <p:spPr bwMode="auto">
          <a:xfrm>
            <a:off x="619125" y="1676530"/>
            <a:ext cx="10923588" cy="419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0"/>
              </a:spcBef>
              <a:buNone/>
            </a:pPr>
            <a:r>
              <a:rPr lang="fr-CA" dirty="0">
                <a:latin typeface="Arial" panose="020B0604020202020204" pitchFamily="34" charset="0"/>
                <a:cs typeface="Arial" panose="020B0604020202020204" pitchFamily="34" charset="0"/>
              </a:rPr>
              <a:t>Le moyen privilégié est </a:t>
            </a:r>
            <a:r>
              <a:rPr lang="fr-CA" b="1" dirty="0">
                <a:latin typeface="Arial" panose="020B0604020202020204" pitchFamily="34" charset="0"/>
                <a:cs typeface="Arial" panose="020B0604020202020204" pitchFamily="34" charset="0"/>
              </a:rPr>
              <a:t>le courriel institutionnel</a:t>
            </a:r>
            <a:r>
              <a:rPr lang="fr-CA" dirty="0">
                <a:latin typeface="Arial" panose="020B0604020202020204" pitchFamily="34" charset="0"/>
                <a:cs typeface="Arial" panose="020B0604020202020204" pitchFamily="34" charset="0"/>
              </a:rPr>
              <a:t>. Nous utilisons Teams pour prendre rendez-vous par appel vidéo.</a:t>
            </a:r>
          </a:p>
          <a:p>
            <a:pPr>
              <a:spcBef>
                <a:spcPts val="0"/>
              </a:spcBef>
              <a:buNone/>
            </a:pPr>
            <a:endParaRPr lang="fr-CA" dirty="0">
              <a:latin typeface="Arial" panose="020B0604020202020204" pitchFamily="34" charset="0"/>
              <a:cs typeface="Arial" panose="020B0604020202020204" pitchFamily="34" charset="0"/>
            </a:endParaRPr>
          </a:p>
          <a:p>
            <a:pPr>
              <a:spcBef>
                <a:spcPts val="0"/>
              </a:spcBef>
              <a:buNone/>
            </a:pPr>
            <a:r>
              <a:rPr lang="fr-CA" dirty="0">
                <a:latin typeface="Arial" panose="020B0604020202020204" pitchFamily="34" charset="0"/>
                <a:cs typeface="Arial" panose="020B0604020202020204" pitchFamily="34" charset="0"/>
              </a:rPr>
              <a:t>Nous vous écrivons </a:t>
            </a:r>
            <a:r>
              <a:rPr lang="fr-CA" b="1" dirty="0">
                <a:solidFill>
                  <a:srgbClr val="F04E24"/>
                </a:solidFill>
                <a:latin typeface="Arial" panose="020B0604020202020204" pitchFamily="34" charset="0"/>
                <a:cs typeface="Arial" panose="020B0604020202020204" pitchFamily="34" charset="0"/>
              </a:rPr>
              <a:t>TOUJOURS à votre adresse @</a:t>
            </a:r>
            <a:r>
              <a:rPr lang="fr-CA" b="1" dirty="0" err="1">
                <a:solidFill>
                  <a:srgbClr val="F04E24"/>
                </a:solidFill>
                <a:latin typeface="Arial" panose="020B0604020202020204" pitchFamily="34" charset="0"/>
                <a:cs typeface="Arial" panose="020B0604020202020204" pitchFamily="34" charset="0"/>
              </a:rPr>
              <a:t>umontreal</a:t>
            </a:r>
            <a:endParaRPr lang="fr-CA" b="1" dirty="0">
              <a:solidFill>
                <a:srgbClr val="F04E24"/>
              </a:solidFill>
              <a:latin typeface="Arial" panose="020B0604020202020204" pitchFamily="34" charset="0"/>
              <a:cs typeface="Arial" panose="020B0604020202020204" pitchFamily="34" charset="0"/>
            </a:endParaRPr>
          </a:p>
          <a:p>
            <a:pPr>
              <a:spcBef>
                <a:spcPts val="0"/>
              </a:spcBef>
              <a:buNone/>
            </a:pPr>
            <a:endParaRPr lang="fr-CA" sz="2000" dirty="0">
              <a:latin typeface="Arial" panose="020B0604020202020204" pitchFamily="34" charset="0"/>
              <a:cs typeface="Arial" panose="020B0604020202020204" pitchFamily="34" charset="0"/>
            </a:endParaRPr>
          </a:p>
          <a:p>
            <a:pPr>
              <a:spcBef>
                <a:spcPts val="0"/>
              </a:spcBef>
              <a:buNone/>
            </a:pPr>
            <a:r>
              <a:rPr lang="fr-CA" sz="2000" dirty="0">
                <a:latin typeface="Arial" panose="020B0604020202020204" pitchFamily="34" charset="0"/>
                <a:cs typeface="Arial" panose="020B0604020202020204" pitchFamily="34" charset="0"/>
              </a:rPr>
              <a:t>Il faut utiliser cette adresse dans vos communications avec le personnel, les professeur-e-s et chargé-e-s de cours. Il est </a:t>
            </a:r>
            <a:r>
              <a:rPr lang="fr-CA" sz="2000" b="1" dirty="0">
                <a:solidFill>
                  <a:srgbClr val="F04E24"/>
                </a:solidFill>
                <a:latin typeface="Arial" panose="020B0604020202020204" pitchFamily="34" charset="0"/>
                <a:cs typeface="Arial" panose="020B0604020202020204" pitchFamily="34" charset="0"/>
              </a:rPr>
              <a:t>obligatoire de lire les messages </a:t>
            </a:r>
            <a:r>
              <a:rPr lang="fr-CA" sz="2000" dirty="0">
                <a:latin typeface="Arial" panose="020B0604020202020204" pitchFamily="34" charset="0"/>
                <a:cs typeface="Arial" panose="020B0604020202020204" pitchFamily="34" charset="0"/>
              </a:rPr>
              <a:t>de l’École et du personnel.</a:t>
            </a:r>
          </a:p>
          <a:p>
            <a:pPr>
              <a:spcBef>
                <a:spcPts val="0"/>
              </a:spcBef>
              <a:buNone/>
            </a:pPr>
            <a:endParaRPr lang="fr-CA" sz="2400" dirty="0">
              <a:latin typeface="Arial" panose="020B0604020202020204" pitchFamily="34" charset="0"/>
              <a:cs typeface="Arial" panose="020B0604020202020204" pitchFamily="34" charset="0"/>
            </a:endParaRPr>
          </a:p>
          <a:p>
            <a:pPr>
              <a:spcBef>
                <a:spcPts val="0"/>
              </a:spcBef>
              <a:buNone/>
            </a:pPr>
            <a:r>
              <a:rPr lang="fr-CA" sz="2000" b="1" dirty="0">
                <a:latin typeface="Arial" panose="020B0604020202020204" pitchFamily="34" charset="0"/>
                <a:cs typeface="Arial" panose="020B0604020202020204" pitchFamily="34" charset="0"/>
              </a:rPr>
              <a:t>Quelques adresses avec lesquelles nous vous écrivons :</a:t>
            </a:r>
          </a:p>
          <a:p>
            <a:pPr marL="457200" indent="-457200">
              <a:spcBef>
                <a:spcPts val="0"/>
              </a:spcBef>
            </a:pPr>
            <a:r>
              <a:rPr lang="fr-CA" sz="1600" dirty="0">
                <a:latin typeface="Arial" panose="020B0604020202020204" pitchFamily="34" charset="0"/>
                <a:cs typeface="Arial" panose="020B0604020202020204" pitchFamily="34" charset="0"/>
                <a:hlinkClick r:id="rId8"/>
              </a:rPr>
              <a:t>direction@psyced.umontreal.ca</a:t>
            </a:r>
            <a:r>
              <a:rPr lang="fr-CA" sz="1600" dirty="0">
                <a:latin typeface="Arial" panose="020B0604020202020204" pitchFamily="34" charset="0"/>
                <a:cs typeface="Arial" panose="020B0604020202020204" pitchFamily="34" charset="0"/>
              </a:rPr>
              <a:t> : bourses, administration, offres</a:t>
            </a:r>
          </a:p>
          <a:p>
            <a:pPr marL="457200" indent="-457200">
              <a:spcBef>
                <a:spcPts val="0"/>
              </a:spcBef>
            </a:pPr>
            <a:r>
              <a:rPr lang="fr-CA" sz="1600" dirty="0">
                <a:latin typeface="Arial" panose="020B0604020202020204" pitchFamily="34" charset="0"/>
                <a:cs typeface="Arial" panose="020B0604020202020204" pitchFamily="34" charset="0"/>
                <a:hlinkClick r:id="rId9"/>
              </a:rPr>
              <a:t>comm@psyced.umontreal.ca</a:t>
            </a:r>
            <a:r>
              <a:rPr lang="fr-CA" sz="1600" dirty="0">
                <a:latin typeface="Arial" panose="020B0604020202020204" pitchFamily="34" charset="0"/>
                <a:cs typeface="Arial" panose="020B0604020202020204" pitchFamily="34" charset="0"/>
              </a:rPr>
              <a:t> : invitations, formations, emplois</a:t>
            </a:r>
          </a:p>
          <a:p>
            <a:pPr marL="457200" indent="-457200">
              <a:spcBef>
                <a:spcPts val="0"/>
              </a:spcBef>
            </a:pPr>
            <a:r>
              <a:rPr lang="fr-CA" sz="1600" dirty="0">
                <a:latin typeface="Arial" panose="020B0604020202020204" pitchFamily="34" charset="0"/>
                <a:cs typeface="Arial" panose="020B0604020202020204" pitchFamily="34" charset="0"/>
                <a:hlinkClick r:id="rId10"/>
              </a:rPr>
              <a:t>stages@psyced.umontreal.ca</a:t>
            </a:r>
            <a:r>
              <a:rPr lang="fr-CA" sz="1600" dirty="0">
                <a:latin typeface="Arial" panose="020B0604020202020204" pitchFamily="34" charset="0"/>
                <a:cs typeface="Arial" panose="020B0604020202020204" pitchFamily="34" charset="0"/>
              </a:rPr>
              <a:t> : stages</a:t>
            </a:r>
          </a:p>
          <a:p>
            <a:pPr marL="457200" indent="-457200">
              <a:spcBef>
                <a:spcPts val="0"/>
              </a:spcBef>
            </a:pPr>
            <a:r>
              <a:rPr lang="fr-CA" sz="1600" dirty="0">
                <a:latin typeface="Arial" panose="020B0604020202020204" pitchFamily="34" charset="0"/>
                <a:cs typeface="Arial" panose="020B0604020202020204" pitchFamily="34" charset="0"/>
                <a:hlinkClick r:id="rId11"/>
              </a:rPr>
              <a:t>tgdesup@psyced.umontreal.ca</a:t>
            </a:r>
            <a:r>
              <a:rPr lang="fr-CA" sz="1600" dirty="0">
                <a:latin typeface="Arial" panose="020B0604020202020204" pitchFamily="34" charset="0"/>
                <a:cs typeface="Arial" panose="020B0604020202020204" pitchFamily="34" charset="0"/>
              </a:rPr>
              <a:t> : suivi de votre dossier étudiant à Montréal (TGDE)</a:t>
            </a:r>
          </a:p>
          <a:p>
            <a:pPr marL="457200" indent="-457200">
              <a:spcBef>
                <a:spcPts val="0"/>
              </a:spcBef>
            </a:pPr>
            <a:r>
              <a:rPr lang="fr-FR" sz="1600" dirty="0">
                <a:latin typeface="Arial" panose="020B0604020202020204" pitchFamily="34" charset="0"/>
                <a:cs typeface="Arial" panose="020B0604020202020204" pitchFamily="34" charset="0"/>
                <a:hlinkClick r:id="rId12"/>
              </a:rPr>
              <a:t>melanie.huberdeau@umontreal.ca</a:t>
            </a:r>
            <a:r>
              <a:rPr lang="fr-FR" sz="1600" dirty="0">
                <a:latin typeface="Arial" panose="020B0604020202020204" pitchFamily="34" charset="0"/>
                <a:cs typeface="Arial" panose="020B0604020202020204" pitchFamily="34" charset="0"/>
              </a:rPr>
              <a:t> </a:t>
            </a:r>
            <a:r>
              <a:rPr lang="fr-CA" sz="1600" dirty="0">
                <a:latin typeface="Arial" panose="020B0604020202020204" pitchFamily="34" charset="0"/>
                <a:cs typeface="Arial" panose="020B0604020202020204" pitchFamily="34" charset="0"/>
              </a:rPr>
              <a:t>: suivi de votre dossier étudiant à Laval (TGDE)</a:t>
            </a:r>
          </a:p>
        </p:txBody>
      </p:sp>
      <p:sp>
        <p:nvSpPr>
          <p:cNvPr id="8" name="Rectangle 7">
            <a:extLst>
              <a:ext uri="{FF2B5EF4-FFF2-40B4-BE49-F238E27FC236}">
                <a16:creationId xmlns:a16="http://schemas.microsoft.com/office/drawing/2014/main" id="{DE0ECD9E-8E9B-4907-990B-E2605DA8F375}"/>
              </a:ext>
            </a:extLst>
          </p:cNvPr>
          <p:cNvSpPr/>
          <p:nvPr>
            <p:custDataLst>
              <p:tags r:id="rId3"/>
            </p:custDataLst>
          </p:nvPr>
        </p:nvSpPr>
        <p:spPr>
          <a:xfrm>
            <a:off x="696913" y="704850"/>
            <a:ext cx="508000"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0" name="ZoneTexte 10">
            <a:extLst>
              <a:ext uri="{FF2B5EF4-FFF2-40B4-BE49-F238E27FC236}">
                <a16:creationId xmlns:a16="http://schemas.microsoft.com/office/drawing/2014/main" id="{FAB59966-13B4-4D6D-B469-7C8F61E0363F}"/>
              </a:ext>
            </a:extLst>
          </p:cNvPr>
          <p:cNvSpPr txBox="1">
            <a:spLocks noChangeArrowheads="1"/>
          </p:cNvSpPr>
          <p:nvPr>
            <p:custDataLst>
              <p:tags r:id="rId4"/>
            </p:custDataLst>
          </p:nvPr>
        </p:nvSpPr>
        <p:spPr bwMode="auto">
          <a:xfrm>
            <a:off x="1536191" y="704850"/>
            <a:ext cx="9815749" cy="58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CA" altLang="fr-FR" sz="3400" b="1" dirty="0">
                <a:solidFill>
                  <a:srgbClr val="0057AC"/>
                </a:solidFill>
                <a:latin typeface="Arial" panose="020B0604020202020204" pitchFamily="34" charset="0"/>
                <a:cs typeface="Arial" panose="020B0604020202020204" pitchFamily="34" charset="0"/>
              </a:rPr>
              <a:t>Les moyens de communication</a:t>
            </a:r>
          </a:p>
        </p:txBody>
      </p:sp>
      <p:sp>
        <p:nvSpPr>
          <p:cNvPr id="6" name="ZoneTexte 11">
            <a:extLst>
              <a:ext uri="{FF2B5EF4-FFF2-40B4-BE49-F238E27FC236}">
                <a16:creationId xmlns:a16="http://schemas.microsoft.com/office/drawing/2014/main" id="{A7BDE558-14D6-491F-A2D1-7C0BA45A53BA}"/>
              </a:ext>
            </a:extLst>
          </p:cNvPr>
          <p:cNvSpPr txBox="1">
            <a:spLocks noChangeArrowheads="1"/>
          </p:cNvSpPr>
          <p:nvPr>
            <p:custDataLst>
              <p:tags r:id="rId5"/>
            </p:custDataLst>
          </p:nvPr>
        </p:nvSpPr>
        <p:spPr bwMode="auto">
          <a:xfrm>
            <a:off x="9199143" y="501840"/>
            <a:ext cx="2484075" cy="1077218"/>
          </a:xfrm>
          <a:prstGeom prst="rect">
            <a:avLst/>
          </a:prstGeom>
          <a:solidFill>
            <a:srgbClr val="FEE1DE"/>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endParaRPr lang="fr-CA" altLang="fr-FR" sz="1400" dirty="0">
              <a:latin typeface="Arial" panose="020B0604020202020204" pitchFamily="34" charset="0"/>
              <a:cs typeface="Arial" panose="020B0604020202020204" pitchFamily="34" charset="0"/>
            </a:endParaRPr>
          </a:p>
          <a:p>
            <a:pPr algn="ctr" eaLnBrk="1" hangingPunct="1">
              <a:lnSpc>
                <a:spcPct val="100000"/>
              </a:lnSpc>
              <a:spcBef>
                <a:spcPct val="0"/>
              </a:spcBef>
              <a:buNone/>
            </a:pPr>
            <a:r>
              <a:rPr lang="fr-CA" altLang="fr-FR" sz="1800" b="1" dirty="0">
                <a:latin typeface="Arial" panose="020B0604020202020204" pitchFamily="34" charset="0"/>
                <a:cs typeface="Arial" panose="020B0604020202020204" pitchFamily="34" charset="0"/>
              </a:rPr>
              <a:t>Inscrivez votre matricule SVP!</a:t>
            </a:r>
            <a:endParaRPr lang="fr-CA" sz="1800" b="1" dirty="0">
              <a:latin typeface="Arial" panose="020B0604020202020204" pitchFamily="34" charset="0"/>
              <a:cs typeface="Arial" panose="020B0604020202020204" pitchFamily="34" charset="0"/>
            </a:endParaRPr>
          </a:p>
          <a:p>
            <a:pPr eaLnBrk="1" hangingPunct="1">
              <a:lnSpc>
                <a:spcPct val="100000"/>
              </a:lnSpc>
              <a:spcBef>
                <a:spcPct val="0"/>
              </a:spcBef>
              <a:buNone/>
            </a:pPr>
            <a:endParaRPr lang="fr-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169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DFAD0FA-1087-4AEB-B3ED-71152D97CD3A}"/>
              </a:ext>
            </a:extLst>
          </p:cNvPr>
          <p:cNvSpPr/>
          <p:nvPr>
            <p:custDataLst>
              <p:tags r:id="rId1"/>
            </p:custDataLst>
          </p:nvPr>
        </p:nvSpPr>
        <p:spPr>
          <a:xfrm>
            <a:off x="-20754" y="2775329"/>
            <a:ext cx="12212754" cy="3809621"/>
          </a:xfrm>
          <a:prstGeom prst="rect">
            <a:avLst/>
          </a:prstGeom>
          <a:solidFill>
            <a:srgbClr val="0B11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n>
                <a:solidFill>
                  <a:srgbClr val="024244"/>
                </a:solidFill>
              </a:ln>
            </a:endParaRPr>
          </a:p>
        </p:txBody>
      </p:sp>
      <p:sp>
        <p:nvSpPr>
          <p:cNvPr id="11" name="Rectangle 10">
            <a:extLst>
              <a:ext uri="{FF2B5EF4-FFF2-40B4-BE49-F238E27FC236}">
                <a16:creationId xmlns:a16="http://schemas.microsoft.com/office/drawing/2014/main" id="{0C4FB008-0918-452E-A463-7478A52B8AF8}"/>
              </a:ext>
            </a:extLst>
          </p:cNvPr>
          <p:cNvSpPr/>
          <p:nvPr>
            <p:custDataLst>
              <p:tags r:id="rId2"/>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9" name="Rectangle 8">
            <a:extLst>
              <a:ext uri="{FF2B5EF4-FFF2-40B4-BE49-F238E27FC236}">
                <a16:creationId xmlns:a16="http://schemas.microsoft.com/office/drawing/2014/main" id="{8B21A54E-8405-4867-BB13-40E20A0B8909}"/>
              </a:ext>
            </a:extLst>
          </p:cNvPr>
          <p:cNvSpPr/>
          <p:nvPr>
            <p:custDataLst>
              <p:tags r:id="rId3"/>
            </p:custDataLst>
          </p:nvPr>
        </p:nvSpPr>
        <p:spPr>
          <a:xfrm>
            <a:off x="11036300" y="6078538"/>
            <a:ext cx="506413" cy="506412"/>
          </a:xfrm>
          <a:prstGeom prst="rect">
            <a:avLst/>
          </a:prstGeom>
          <a:solidFill>
            <a:srgbClr val="005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sp>
        <p:nvSpPr>
          <p:cNvPr id="13" name="Rectangle 12">
            <a:extLst>
              <a:ext uri="{FF2B5EF4-FFF2-40B4-BE49-F238E27FC236}">
                <a16:creationId xmlns:a16="http://schemas.microsoft.com/office/drawing/2014/main" id="{6E6D6F29-0541-449C-8185-3FF0AADE0374}"/>
              </a:ext>
            </a:extLst>
          </p:cNvPr>
          <p:cNvSpPr/>
          <p:nvPr>
            <p:custDataLst>
              <p:tags r:id="rId4"/>
            </p:custDataLst>
          </p:nvPr>
        </p:nvSpPr>
        <p:spPr>
          <a:xfrm>
            <a:off x="803564" y="290513"/>
            <a:ext cx="506413" cy="506413"/>
          </a:xfrm>
          <a:prstGeom prst="rect">
            <a:avLst/>
          </a:prstGeom>
          <a:solidFill>
            <a:srgbClr val="F04E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solidFill>
                <a:srgbClr val="52B782"/>
              </a:solidFill>
            </a:endParaRPr>
          </a:p>
        </p:txBody>
      </p:sp>
      <p:pic>
        <p:nvPicPr>
          <p:cNvPr id="16" name="Image 15">
            <a:extLst>
              <a:ext uri="{FF2B5EF4-FFF2-40B4-BE49-F238E27FC236}">
                <a16:creationId xmlns:a16="http://schemas.microsoft.com/office/drawing/2014/main" id="{0CE9D60A-9F68-95EB-9C02-969B0D6C9F84}"/>
              </a:ext>
            </a:extLst>
          </p:cNvPr>
          <p:cNvPicPr>
            <a:picLocks noChangeAspect="1"/>
          </p:cNvPicPr>
          <p:nvPr/>
        </p:nvPicPr>
        <p:blipFill>
          <a:blip r:embed="rId8"/>
          <a:stretch>
            <a:fillRect/>
          </a:stretch>
        </p:blipFill>
        <p:spPr>
          <a:xfrm>
            <a:off x="7251406" y="2775329"/>
            <a:ext cx="4774018" cy="3706874"/>
          </a:xfrm>
          <a:prstGeom prst="rect">
            <a:avLst/>
          </a:prstGeom>
        </p:spPr>
      </p:pic>
      <p:sp>
        <p:nvSpPr>
          <p:cNvPr id="2" name="Rectangle 1">
            <a:extLst>
              <a:ext uri="{FF2B5EF4-FFF2-40B4-BE49-F238E27FC236}">
                <a16:creationId xmlns:a16="http://schemas.microsoft.com/office/drawing/2014/main" id="{86235E3B-382F-4EC7-A7CF-CE6FFB92FECC}"/>
              </a:ext>
            </a:extLst>
          </p:cNvPr>
          <p:cNvSpPr/>
          <p:nvPr/>
        </p:nvSpPr>
        <p:spPr>
          <a:xfrm>
            <a:off x="1552299" y="3843936"/>
            <a:ext cx="5351721" cy="1938992"/>
          </a:xfrm>
          <a:prstGeom prst="rect">
            <a:avLst/>
          </a:prstGeom>
        </p:spPr>
        <p:txBody>
          <a:bodyPr wrap="square">
            <a:spAutoFit/>
          </a:bodyPr>
          <a:lstStyle/>
          <a:p>
            <a:r>
              <a:rPr lang="fr-CA" sz="2400" b="1"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AGÉPEUM</a:t>
            </a:r>
            <a:br>
              <a:rPr lang="fr-CA" sz="2400" dirty="0">
                <a:solidFill>
                  <a:schemeClr val="bg1"/>
                </a:solidFill>
                <a:latin typeface="Arial" panose="020B0604020202020204" pitchFamily="34" charset="0"/>
                <a:cs typeface="Arial" panose="020B0604020202020204" pitchFamily="34" charset="0"/>
              </a:rPr>
            </a:br>
            <a:r>
              <a:rPr lang="fr-CA" sz="2400" dirty="0">
                <a:solidFill>
                  <a:schemeClr val="bg1"/>
                </a:solidFill>
                <a:latin typeface="Arial" panose="020B0604020202020204" pitchFamily="34" charset="0"/>
                <a:cs typeface="Arial" panose="020B0604020202020204" pitchFamily="34" charset="0"/>
              </a:rPr>
              <a:t>Pavillon Marie-Victorin, local C-248</a:t>
            </a:r>
            <a:br>
              <a:rPr lang="fr-CA" sz="2400" dirty="0">
                <a:solidFill>
                  <a:schemeClr val="bg1"/>
                </a:solidFill>
                <a:latin typeface="Arial" panose="020B0604020202020204" pitchFamily="34" charset="0"/>
                <a:cs typeface="Arial" panose="020B0604020202020204" pitchFamily="34" charset="0"/>
              </a:rPr>
            </a:br>
            <a:r>
              <a:rPr lang="fr-CA" sz="2400" dirty="0">
                <a:solidFill>
                  <a:schemeClr val="bg1"/>
                </a:solidFill>
                <a:latin typeface="Arial" panose="020B0604020202020204" pitchFamily="34" charset="0"/>
                <a:cs typeface="Arial" panose="020B0604020202020204" pitchFamily="34" charset="0"/>
              </a:rPr>
              <a:t>514 343-6111, poste 5008</a:t>
            </a:r>
            <a:br>
              <a:rPr lang="fr-CA" sz="2400" dirty="0">
                <a:solidFill>
                  <a:schemeClr val="bg1"/>
                </a:solidFill>
                <a:latin typeface="Arial" panose="020B0604020202020204" pitchFamily="34" charset="0"/>
                <a:cs typeface="Arial" panose="020B0604020202020204" pitchFamily="34" charset="0"/>
              </a:rPr>
            </a:br>
            <a:r>
              <a:rPr lang="fr-CA" sz="2400" dirty="0">
                <a:solidFill>
                  <a:srgbClr val="FFC000"/>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Facebook</a:t>
            </a:r>
            <a:endParaRPr lang="fr-CA" sz="2400" dirty="0">
              <a:solidFill>
                <a:srgbClr val="FFC000"/>
              </a:solidFill>
              <a:latin typeface="Arial" panose="020B0604020202020204" pitchFamily="34" charset="0"/>
              <a:cs typeface="Arial" panose="020B0604020202020204" pitchFamily="34" charset="0"/>
            </a:endParaRPr>
          </a:p>
          <a:p>
            <a:r>
              <a:rPr lang="fr-CA" sz="2400" dirty="0">
                <a:solidFill>
                  <a:srgbClr val="FFC00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Instagram</a:t>
            </a:r>
            <a:endParaRPr lang="fr-CA" sz="2400" dirty="0">
              <a:solidFill>
                <a:srgbClr val="FFC000"/>
              </a:solidFill>
              <a:latin typeface="Arial" panose="020B0604020202020204" pitchFamily="34" charset="0"/>
              <a:cs typeface="Arial" panose="020B0604020202020204" pitchFamily="34" charset="0"/>
            </a:endParaRPr>
          </a:p>
        </p:txBody>
      </p:sp>
      <p:sp>
        <p:nvSpPr>
          <p:cNvPr id="10" name="ZoneTexte 8">
            <a:extLst>
              <a:ext uri="{FF2B5EF4-FFF2-40B4-BE49-F238E27FC236}">
                <a16:creationId xmlns:a16="http://schemas.microsoft.com/office/drawing/2014/main" id="{A68903A2-4643-4624-8F2D-99599DB68981}"/>
              </a:ext>
            </a:extLst>
          </p:cNvPr>
          <p:cNvSpPr txBox="1">
            <a:spLocks noChangeArrowheads="1"/>
          </p:cNvSpPr>
          <p:nvPr>
            <p:custDataLst>
              <p:tags r:id="rId5"/>
            </p:custDataLst>
          </p:nvPr>
        </p:nvSpPr>
        <p:spPr bwMode="auto">
          <a:xfrm>
            <a:off x="3228975" y="485159"/>
            <a:ext cx="8410575" cy="147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4063"/>
              </a:lnSpc>
              <a:spcBef>
                <a:spcPct val="0"/>
              </a:spcBef>
              <a:buFontTx/>
              <a:buNone/>
            </a:pPr>
            <a:r>
              <a:rPr lang="fr-FR" altLang="fr-FR" sz="4800" b="1" dirty="0">
                <a:solidFill>
                  <a:srgbClr val="0057AC"/>
                </a:solidFill>
                <a:latin typeface="Arial" panose="020B0604020202020204" pitchFamily="34" charset="0"/>
                <a:cs typeface="Arial" panose="020B0604020202020204" pitchFamily="34" charset="0"/>
              </a:rPr>
              <a:t>Votre association étudiante</a:t>
            </a:r>
          </a:p>
          <a:p>
            <a:pPr eaLnBrk="1" hangingPunct="1">
              <a:lnSpc>
                <a:spcPct val="100000"/>
              </a:lnSpc>
              <a:spcBef>
                <a:spcPct val="0"/>
              </a:spcBef>
              <a:buFontTx/>
              <a:buNone/>
            </a:pPr>
            <a:r>
              <a:rPr lang="fr-CA" altLang="fr-FR" dirty="0">
                <a:latin typeface="Arial" panose="020B0604020202020204" pitchFamily="34" charset="0"/>
                <a:cs typeface="Arial" panose="020B0604020202020204" pitchFamily="34" charset="0"/>
              </a:rPr>
              <a:t>L’Association générale des étudiants et étudiantes en psychoéducation de l’Université de Montréal</a:t>
            </a:r>
          </a:p>
        </p:txBody>
      </p:sp>
    </p:spTree>
    <p:extLst>
      <p:ext uri="{BB962C8B-B14F-4D97-AF65-F5344CB8AC3E}">
        <p14:creationId xmlns:p14="http://schemas.microsoft.com/office/powerpoint/2010/main" val="130566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5"/>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6"/>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4"/>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78.xml><?xml version="1.0" encoding="utf-8"?>
<p:tagLst xmlns:a="http://schemas.openxmlformats.org/drawingml/2006/main" xmlns:r="http://schemas.openxmlformats.org/officeDocument/2006/relationships" xmlns:p="http://schemas.openxmlformats.org/presentationml/2006/main">
  <p:tag name="NUM" val="5"/>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0b6fbb-eb95-4781-b446-b127e86f27e5"/>
    <Date xmlns="a6a1c659-b190-4d45-9e71-97a81eaef076">2023-10-17T13:16:34+00:00</Date>
    <lcf76f155ced4ddcb4097134ff3c332f xmlns="a6a1c659-b190-4d45-9e71-97a81eaef0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AB19D62D142A4FB1870605B24FA725" ma:contentTypeVersion="21" ma:contentTypeDescription="Crée un document." ma:contentTypeScope="" ma:versionID="307a8db257ca9e4ba6398ba2d25133ed">
  <xsd:schema xmlns:xsd="http://www.w3.org/2001/XMLSchema" xmlns:xs="http://www.w3.org/2001/XMLSchema" xmlns:p="http://schemas.microsoft.com/office/2006/metadata/properties" xmlns:ns2="a6a1c659-b190-4d45-9e71-97a81eaef076" xmlns:ns3="ec0b6fbb-eb95-4781-b446-b127e86f27e5" targetNamespace="http://schemas.microsoft.com/office/2006/metadata/properties" ma:root="true" ma:fieldsID="cbd5aff17e00fa9c23feb0549db0bf38" ns2:_="" ns3:_="">
    <xsd:import namespace="a6a1c659-b190-4d45-9e71-97a81eaef076"/>
    <xsd:import namespace="ec0b6fbb-eb95-4781-b446-b127e86f27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TaxCatchAll" minOccurs="0"/>
                <xsd:element ref="ns2:lcf76f155ced4ddcb4097134ff3c332f" minOccurs="0"/>
                <xsd:element ref="ns2:Date"/>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a1c659-b190-4d45-9e71-97a81eaef0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9954b022-e60c-4520-b4e3-cc3d5e4f1648" ma:termSetId="09814cd3-568e-fe90-9814-8d621ff8fb84" ma:anchorId="fba54fb3-c3e1-fe81-a776-ca4b69148c4d" ma:open="true" ma:isKeyword="false">
      <xsd:complexType>
        <xsd:sequence>
          <xsd:element ref="pc:Terms" minOccurs="0" maxOccurs="1"/>
        </xsd:sequence>
      </xsd:complexType>
    </xsd:element>
    <xsd:element name="Date" ma:index="24" ma:displayName="Date" ma:default="[today]" ma:format="DateOnly" ma:internalName="Dat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0b6fbb-eb95-4781-b446-b127e86f27e5"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2660f1e5-4e28-44d7-8cf6-5f578017c1f3}" ma:internalName="TaxCatchAll" ma:showField="CatchAllData" ma:web="ec0b6fbb-eb95-4781-b446-b127e86f27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D776F2-BB17-4FA6-B1EE-91B5404992F0}">
  <ds:schemaRefs>
    <ds:schemaRef ds:uri="http://www.w3.org/XML/1998/namespace"/>
    <ds:schemaRef ds:uri="http://schemas.microsoft.com/office/2006/documentManagement/types"/>
    <ds:schemaRef ds:uri="http://schemas.openxmlformats.org/package/2006/metadata/core-properties"/>
    <ds:schemaRef ds:uri="http://purl.org/dc/terms/"/>
    <ds:schemaRef ds:uri="a6a1c659-b190-4d45-9e71-97a81eaef076"/>
    <ds:schemaRef ds:uri="http://purl.org/dc/elements/1.1/"/>
    <ds:schemaRef ds:uri="http://schemas.microsoft.com/office/2006/metadata/properties"/>
    <ds:schemaRef ds:uri="http://schemas.microsoft.com/office/infopath/2007/PartnerControls"/>
    <ds:schemaRef ds:uri="ec0b6fbb-eb95-4781-b446-b127e86f27e5"/>
    <ds:schemaRef ds:uri="http://purl.org/dc/dcmitype/"/>
  </ds:schemaRefs>
</ds:datastoreItem>
</file>

<file path=customXml/itemProps2.xml><?xml version="1.0" encoding="utf-8"?>
<ds:datastoreItem xmlns:ds="http://schemas.openxmlformats.org/officeDocument/2006/customXml" ds:itemID="{125D90AB-E277-4CF1-9E51-BE071C920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a1c659-b190-4d45-9e71-97a81eaef076"/>
    <ds:schemaRef ds:uri="ec0b6fbb-eb95-4781-b446-b127e86f27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F6E87-C01C-47CE-921E-CEC0A7359B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25398</TotalTime>
  <Words>3423</Words>
  <Application>Microsoft Office PowerPoint</Application>
  <PresentationFormat>Grand écran</PresentationFormat>
  <Paragraphs>508</Paragraphs>
  <Slides>56</Slides>
  <Notes>56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56</vt:i4>
      </vt:variant>
    </vt:vector>
  </HeadingPairs>
  <TitlesOfParts>
    <vt:vector size="62" baseType="lpstr">
      <vt:lpstr>Arial</vt:lpstr>
      <vt:lpstr>Calibri</vt:lpstr>
      <vt:lpstr>Calibri Light</vt:lpstr>
      <vt:lpstr>Courier New</vt:lpstr>
      <vt:lpstr>Courier New,monospace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Nancy Jetté</cp:lastModifiedBy>
  <cp:revision>366</cp:revision>
  <cp:lastPrinted>2023-10-27T21:13:05Z</cp:lastPrinted>
  <dcterms:created xsi:type="dcterms:W3CDTF">2021-12-08T15:21:48Z</dcterms:created>
  <dcterms:modified xsi:type="dcterms:W3CDTF">2025-06-06T14:09:30Z</dcterms:modified>
</cp:coreProperties>
</file>